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71" r:id="rId3"/>
    <p:sldId id="309" r:id="rId4"/>
    <p:sldId id="372" r:id="rId5"/>
    <p:sldId id="310" r:id="rId6"/>
    <p:sldId id="403" r:id="rId7"/>
    <p:sldId id="415" r:id="rId8"/>
    <p:sldId id="412" r:id="rId9"/>
    <p:sldId id="376" r:id="rId10"/>
    <p:sldId id="378" r:id="rId11"/>
    <p:sldId id="381" r:id="rId12"/>
    <p:sldId id="380" r:id="rId13"/>
    <p:sldId id="379" r:id="rId14"/>
    <p:sldId id="382" r:id="rId15"/>
    <p:sldId id="384" r:id="rId16"/>
    <p:sldId id="396" r:id="rId17"/>
    <p:sldId id="397" r:id="rId18"/>
    <p:sldId id="375" r:id="rId19"/>
    <p:sldId id="386" r:id="rId20"/>
    <p:sldId id="387" r:id="rId21"/>
    <p:sldId id="388" r:id="rId22"/>
    <p:sldId id="392" r:id="rId23"/>
    <p:sldId id="409" r:id="rId24"/>
    <p:sldId id="393" r:id="rId25"/>
    <p:sldId id="395" r:id="rId26"/>
    <p:sldId id="410" r:id="rId27"/>
    <p:sldId id="417" r:id="rId28"/>
    <p:sldId id="303" r:id="rId29"/>
  </p:sldIdLst>
  <p:sldSz cx="9144000" cy="6858000" type="screen4x3"/>
  <p:notesSz cx="6797675" cy="9928225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CC00FF"/>
    <a:srgbClr val="D2ECB6"/>
    <a:srgbClr val="3333FF"/>
    <a:srgbClr val="3B3BFF"/>
    <a:srgbClr val="5D5DFF"/>
    <a:srgbClr val="D9D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763" autoAdjust="0"/>
  </p:normalViewPr>
  <p:slideViewPr>
    <p:cSldViewPr>
      <p:cViewPr>
        <p:scale>
          <a:sx n="70" d="100"/>
          <a:sy n="70" d="100"/>
        </p:scale>
        <p:origin x="-1938" y="-450"/>
      </p:cViewPr>
      <p:guideLst>
        <p:guide orient="horz" pos="4201"/>
        <p:guide pos="496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notesViewPr>
    <p:cSldViewPr>
      <p:cViewPr varScale="1">
        <p:scale>
          <a:sx n="79" d="100"/>
          <a:sy n="79" d="100"/>
        </p:scale>
        <p:origin x="-2130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49324;&#47924;&#52376;\&#44592;&#54925;&#44288;&#47532;&#54016;&#44288;&#47144;%20&#50629;&#47924;\&#54617;&#49373;&#54252;&#53944;&#54260;&#47532;&#50724;%20&#44221;&#51652;&#45824;&#54924;\&#51228;8&#54924;\&#48376;&#49440;%20&#49900;&#49324;\2014&#45380;%20&#54617;&#49373;&#54252;&#53944;&#54260;&#47532;&#50724;&#44221;&#51652;&#45824;&#54924;%20&#51077;&#49345;&#51088;%20&#47749;&#4580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49324;&#47924;&#52376;\&#44592;&#54925;&#44288;&#47532;&#54016;&#44288;&#47144;%20&#50629;&#47924;\&#54617;&#49373;&#54252;&#53944;&#54260;&#47532;&#50724;%20&#44221;&#51652;&#45824;&#54924;\&#51228;8&#54924;\&#48376;&#49440;%20&#49900;&#49324;\2013&#45380;%20&#54617;&#49373;&#54252;&#53944;&#54260;&#47532;&#50724;&#44221;&#51652;&#45824;&#54924;%20&#51077;&#49345;&#51088;%20&#47749;&#458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60519888206421E-2"/>
          <c:y val="0.11355426882393184"/>
          <c:w val="0.89724760356522226"/>
          <c:h val="0.861076108502564"/>
        </c:manualLayout>
      </c:layout>
      <c:pie3DChart>
        <c:varyColors val="1"/>
        <c:ser>
          <c:idx val="0"/>
          <c:order val="0"/>
          <c:dLbls>
            <c:dLbl>
              <c:idx val="1"/>
              <c:layout>
                <c:manualLayout>
                  <c:x val="-6.4997787752356401E-2"/>
                  <c:y val="-0.2302123594454417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8269912230826521"/>
                  <c:y val="-0.3125500675363556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6612499999999999"/>
                  <c:y val="-0.1459259259259259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3267780064545578"/>
                  <c:y val="5.661980540173899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ko-K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Sheet1!$F$5:$F$9</c:f>
              <c:strCache>
                <c:ptCount val="5"/>
                <c:pt idx="0">
                  <c:v>수도권</c:v>
                </c:pt>
                <c:pt idx="1">
                  <c:v>강원권</c:v>
                </c:pt>
                <c:pt idx="2">
                  <c:v>충청권</c:v>
                </c:pt>
                <c:pt idx="3">
                  <c:v>경상권</c:v>
                </c:pt>
                <c:pt idx="4">
                  <c:v>전라권(제주포함)</c:v>
                </c:pt>
              </c:strCache>
            </c:strRef>
          </c:cat>
          <c:val>
            <c:numRef>
              <c:f>Sheet1!$G$5:$G$9</c:f>
              <c:numCache>
                <c:formatCode>#"명"</c:formatCode>
                <c:ptCount val="5"/>
                <c:pt idx="0">
                  <c:v>12</c:v>
                </c:pt>
                <c:pt idx="1">
                  <c:v>2</c:v>
                </c:pt>
                <c:pt idx="2">
                  <c:v>10</c:v>
                </c:pt>
                <c:pt idx="3">
                  <c:v>13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cat>
            <c:strRef>
              <c:f>Sheet1!$F$5:$F$9</c:f>
              <c:strCache>
                <c:ptCount val="5"/>
                <c:pt idx="0">
                  <c:v>수도권</c:v>
                </c:pt>
                <c:pt idx="1">
                  <c:v>강원권</c:v>
                </c:pt>
                <c:pt idx="2">
                  <c:v>충청권</c:v>
                </c:pt>
                <c:pt idx="3">
                  <c:v>경상권</c:v>
                </c:pt>
                <c:pt idx="4">
                  <c:v>전라권(제주포함)</c:v>
                </c:pt>
              </c:strCache>
            </c:strRef>
          </c:cat>
          <c:val>
            <c:numRef>
              <c:f>Sheet1!$H$5:$H$9</c:f>
              <c:numCache>
                <c:formatCode>0%</c:formatCode>
                <c:ptCount val="5"/>
                <c:pt idx="0">
                  <c:v>0.27906976744186046</c:v>
                </c:pt>
                <c:pt idx="1">
                  <c:v>4.6511627906976744E-2</c:v>
                </c:pt>
                <c:pt idx="2">
                  <c:v>0.23255813953488372</c:v>
                </c:pt>
                <c:pt idx="3">
                  <c:v>0.30232558139534882</c:v>
                </c:pt>
                <c:pt idx="4">
                  <c:v>0.13953488372093023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24633333333333332"/>
                  <c:y val="-0.182139472149314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7222222222222224E-2"/>
                  <c:y val="-8.20643773694954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"/>
                  <c:y val="-0.2014504957713619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8.8347331583552055E-2"/>
                  <c:y val="-1.16666666666666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323337707786527"/>
                  <c:y val="2.89351851851851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ko-K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Sheet1!$F$5:$F$9</c:f>
              <c:strCache>
                <c:ptCount val="5"/>
                <c:pt idx="0">
                  <c:v>수도권</c:v>
                </c:pt>
                <c:pt idx="1">
                  <c:v>강원권</c:v>
                </c:pt>
                <c:pt idx="2">
                  <c:v>충청권</c:v>
                </c:pt>
                <c:pt idx="3">
                  <c:v>경상권</c:v>
                </c:pt>
                <c:pt idx="4">
                  <c:v>전라권(제주포함)</c:v>
                </c:pt>
              </c:strCache>
            </c:strRef>
          </c:cat>
          <c:val>
            <c:numRef>
              <c:f>Sheet1!$G$5:$G$9</c:f>
              <c:numCache>
                <c:formatCode>#"명"</c:formatCode>
                <c:ptCount val="5"/>
                <c:pt idx="0">
                  <c:v>25</c:v>
                </c:pt>
                <c:pt idx="1">
                  <c:v>0</c:v>
                </c:pt>
                <c:pt idx="2">
                  <c:v>5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cat>
            <c:strRef>
              <c:f>Sheet1!$F$5:$F$9</c:f>
              <c:strCache>
                <c:ptCount val="5"/>
                <c:pt idx="0">
                  <c:v>수도권</c:v>
                </c:pt>
                <c:pt idx="1">
                  <c:v>강원권</c:v>
                </c:pt>
                <c:pt idx="2">
                  <c:v>충청권</c:v>
                </c:pt>
                <c:pt idx="3">
                  <c:v>경상권</c:v>
                </c:pt>
                <c:pt idx="4">
                  <c:v>전라권(제주포함)</c:v>
                </c:pt>
              </c:strCache>
            </c:strRef>
          </c:cat>
          <c:val>
            <c:numRef>
              <c:f>Sheet1!$H$5:$H$9</c:f>
              <c:numCache>
                <c:formatCode>0%</c:formatCode>
                <c:ptCount val="5"/>
                <c:pt idx="0">
                  <c:v>0.58139534883720934</c:v>
                </c:pt>
                <c:pt idx="1">
                  <c:v>0</c:v>
                </c:pt>
                <c:pt idx="2">
                  <c:v>0.11627906976744186</c:v>
                </c:pt>
                <c:pt idx="3">
                  <c:v>0.20930232558139536</c:v>
                </c:pt>
                <c:pt idx="4">
                  <c:v>9.3023255813953487E-2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1A9939-E899-4BD5-8D4F-2A21DF3FD7F0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59C495B-D447-4278-AD10-F883E1B77A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1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4D72279-E15E-40CE-BD6A-0281A9CEE1CF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B72826-EDA9-400F-A6F9-6F3F577FA5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497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ko-KR" altLang="en-US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CDD84C-C04F-4606-A7F9-3173E4EDB9E8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819E7C-5F7B-4295-9556-C73AD4508E88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그룹 6"/>
          <p:cNvGrpSpPr>
            <a:grpSpLocks/>
          </p:cNvGrpSpPr>
          <p:nvPr userDrawn="1"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자유형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자유형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 latinLnBrk="0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cxnSp>
          <p:nvCxnSpPr>
            <p:cNvPr id="10" name="직선 연결선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6357938"/>
            <a:ext cx="1924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67940"/>
          </a:xfrm>
        </p:spPr>
        <p:txBody>
          <a:bodyPr anchorCtr="1"/>
          <a:lstStyle>
            <a:lvl1pPr algn="ctr">
              <a:defRPr sz="48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714348" y="3929066"/>
            <a:ext cx="7772400" cy="1199704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39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30485701-4545-412C-A942-85BE2CE60E72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B163C9EF-CE7C-4E17-AC45-8484C6EBCCF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92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B2458036-C9F0-41A3-9F44-6BB7517DA6F8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52241B64-58DA-446F-8825-4031656D60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17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11"/>
          <p:cNvSpPr/>
          <p:nvPr userDrawn="1"/>
        </p:nvSpPr>
        <p:spPr>
          <a:xfrm>
            <a:off x="7286625" y="333375"/>
            <a:ext cx="785813" cy="714375"/>
          </a:xfrm>
          <a:prstGeom prst="ellipse">
            <a:avLst/>
          </a:prstGeom>
          <a:solidFill>
            <a:srgbClr val="333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85860"/>
            <a:ext cx="8186766" cy="5357850"/>
          </a:xfrm>
        </p:spPr>
        <p:txBody>
          <a:bodyPr/>
          <a:lstStyle>
            <a:lvl1pPr marL="536575" indent="-449263">
              <a:lnSpc>
                <a:spcPct val="120000"/>
              </a:lnSpc>
              <a:buClr>
                <a:srgbClr val="0000FF"/>
              </a:buClr>
              <a:buSzPct val="100000"/>
              <a:buFont typeface="궁서체" pitchFamily="17" charset="-127"/>
              <a:buChar char="⊙"/>
              <a:defRPr sz="2300" baseline="0">
                <a:solidFill>
                  <a:srgbClr val="0000FF"/>
                </a:solidFill>
                <a:effectLst/>
                <a:latin typeface="HY견고딕" pitchFamily="18" charset="-127"/>
                <a:ea typeface="HY견고딕" pitchFamily="18" charset="-127"/>
              </a:defRPr>
            </a:lvl1pPr>
            <a:lvl2pPr>
              <a:lnSpc>
                <a:spcPct val="160000"/>
              </a:lnSpc>
              <a:spcBef>
                <a:spcPts val="600"/>
              </a:spcBef>
              <a:buClr>
                <a:srgbClr val="680000"/>
              </a:buClr>
              <a:buFont typeface="Arial" pitchFamily="34" charset="0"/>
              <a:buChar char="•"/>
              <a:defRPr sz="2000" baseline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defRPr>
            </a:lvl2pPr>
            <a:lvl3pPr>
              <a:buClr>
                <a:srgbClr val="336600"/>
              </a:buClr>
              <a:defRPr sz="2000" baseline="0">
                <a:solidFill>
                  <a:srgbClr val="006600"/>
                </a:solidFill>
                <a:latin typeface="서울헤드라인" pitchFamily="18" charset="-127"/>
                <a:ea typeface="서울헤드라인" pitchFamily="18" charset="-127"/>
              </a:defRPr>
            </a:lvl3pPr>
            <a:extLst/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0" y="333375"/>
            <a:ext cx="7643834" cy="714380"/>
          </a:xfrm>
          <a:solidFill>
            <a:srgbClr val="3333FF"/>
          </a:solidFill>
        </p:spPr>
        <p:txBody>
          <a:bodyPr rtlCol="0"/>
          <a:lstStyle>
            <a:lvl1pPr marL="361950" indent="0">
              <a:defRPr sz="3200" b="1">
                <a:solidFill>
                  <a:schemeClr val="bg1"/>
                </a:solidFill>
                <a:effectLst/>
                <a:latin typeface="HY강M" pitchFamily="18" charset="-127"/>
                <a:ea typeface="HY강M" pitchFamily="18" charset="-127"/>
              </a:defRPr>
            </a:lvl1pPr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0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1"/>
          </p:nvPr>
        </p:nvSpPr>
        <p:spPr>
          <a:xfrm>
            <a:off x="179512" y="6487051"/>
            <a:ext cx="508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1B0E4ED9-4F86-4BCF-9AF3-EC480748D04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929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갈매기형 수장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갈매기형 수장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0FDF994-53DC-4B01-B56F-FE675E4256F7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5D08D5A4-645F-4760-AAA4-8CA08F4D211A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0088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54854EA2-928E-409C-A5DC-29653FBC392D}" type="datetimeFigureOut">
              <a:rPr lang="ko-KR" altLang="en-US"/>
              <a:pPr>
                <a:defRPr/>
              </a:pPr>
              <a:t>2015-03-23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2875" y="6286500"/>
            <a:ext cx="365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CAA1B3DD-D4F4-4171-9E9F-8D14D784E90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28072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52873EF5-FBE5-4210-9DAD-4803C3EC7CD8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12D57E81-8BFE-456E-9670-684D6CB40D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4102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727825" y="607218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FEF82E0-62D6-4701-9972-EDDE1ACE1D2C}" type="datetimeFigureOut">
              <a:rPr lang="ko-KR" altLang="en-US"/>
              <a:pPr>
                <a:defRPr/>
              </a:pPr>
              <a:t>2015-03-23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CCC07697-F691-43E0-8AF7-A5D50AA415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928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FF069483-0372-4240-933A-0288D0C96AAE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5CCD4E6-2EB5-41E3-ADBA-7A9AC414FFE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3326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BAB2919E-DA91-4F8F-AD6A-97FE9D10E041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38E1081F-FD5B-4EB6-8C85-C19F74282B9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3254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자유형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2147483647 w 5760"/>
              <a:gd name="T3" fmla="*/ 0 h 528"/>
              <a:gd name="T4" fmla="*/ 2147483647 w 5760"/>
              <a:gd name="T5" fmla="*/ 2147483647 h 528"/>
              <a:gd name="T6" fmla="*/ 2147483647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cxnSp>
        <p:nvCxnSpPr>
          <p:cNvPr id="8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갈매기형 수장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갈매기형 수장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1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ACBA5DAD-3E11-462B-967E-255BA44D013D}" type="datetimeFigureOut">
              <a:rPr lang="ko-KR" altLang="en-US"/>
              <a:pPr>
                <a:defRPr/>
              </a:pPr>
              <a:t>2015-03-23</a:t>
            </a:fld>
            <a:endParaRPr lang="ko-KR" altLang="en-US"/>
          </a:p>
        </p:txBody>
      </p:sp>
      <p:sp>
        <p:nvSpPr>
          <p:cNvPr id="12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0B5031B9-4577-4B2F-BFA7-2C33C426D73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958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직사각형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D9D6FE"/>
              </a:gs>
              <a:gs pos="100000">
                <a:srgbClr val="FFFF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PerspectiveBottom"/>
            <a:lightRig rig="legacyFlat3" dir="t"/>
          </a:scene3d>
          <a:sp3d extrusionH="74600" prstMaterial="legacyMatte">
            <a:bevelT w="13500" h="13500" prst="angle"/>
            <a:bevelB w="13500" h="13500" prst="angle"/>
            <a:extrusionClr>
              <a:srgbClr val="E2ECF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kumimoji="0" lang="ko-KR" altLang="en-US">
              <a:latin typeface="Lucida Sans Unicode" pitchFamily="34" charset="0"/>
              <a:ea typeface="맑은 고딕" pitchFamily="50" charset="-127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2052" name="텍스트 개체 틀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altLang="ko-KR" smtClean="0"/>
          </a:p>
        </p:txBody>
      </p:sp>
      <p:pic>
        <p:nvPicPr>
          <p:cNvPr id="2053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825" y="6456363"/>
            <a:ext cx="19240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0" r:id="rId1"/>
    <p:sldLayoutId id="2147484751" r:id="rId2"/>
    <p:sldLayoutId id="2147484752" r:id="rId3"/>
    <p:sldLayoutId id="2147484753" r:id="rId4"/>
    <p:sldLayoutId id="2147484754" r:id="rId5"/>
    <p:sldLayoutId id="2147484755" r:id="rId6"/>
    <p:sldLayoutId id="2147484756" r:id="rId7"/>
    <p:sldLayoutId id="2147484757" r:id="rId8"/>
    <p:sldLayoutId id="2147484758" r:id="rId9"/>
    <p:sldLayoutId id="2147484759" r:id="rId10"/>
    <p:sldLayoutId id="2147484760" r:id="rId11"/>
  </p:sldLayoutIdLst>
  <p:hf hdr="0" ftr="0" dt="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  <a:ea typeface="맑은 고딕" pitchFamily="50" charset="-127"/>
        </a:defRPr>
      </a:lvl9pPr>
      <a:extLst/>
    </p:titleStyle>
    <p:bodyStyle>
      <a:lvl1pPr marL="365125" indent="-255588" algn="l" rtl="0" eaLnBrk="0" fontAlgn="base" latinLnBrk="1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latinLnBrk="1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latinLnBrk="1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01884"/>
            <a:ext cx="7772400" cy="2143140"/>
          </a:xfrm>
        </p:spPr>
        <p:txBody>
          <a:bodyPr/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제</a:t>
            </a:r>
            <a:r>
              <a:rPr lang="en-US" altLang="ko-KR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9</a:t>
            </a:r>
            <a:r>
              <a:rPr lang="ko-KR" altLang="en-US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회</a:t>
            </a:r>
            <a:r>
              <a:rPr lang="en-US" altLang="ko-KR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/>
            </a:r>
            <a:br>
              <a:rPr lang="en-US" altLang="ko-KR" dirty="0" smtClean="0">
                <a:solidFill>
                  <a:schemeClr val="accent4">
                    <a:lumMod val="50000"/>
                  </a:schemeClr>
                </a:solidFill>
                <a:effectLst/>
              </a:rPr>
            </a:br>
            <a:r>
              <a:rPr lang="ko-KR" altLang="en-US" dirty="0" smtClean="0">
                <a:solidFill>
                  <a:schemeClr val="accent4">
                    <a:lumMod val="50000"/>
                  </a:schemeClr>
                </a:solidFill>
                <a:effectLst/>
              </a:rPr>
              <a:t>학생포트폴리오 경진대회</a:t>
            </a:r>
            <a:endParaRPr lang="ko-KR" altLang="en-US" dirty="0">
              <a:solidFill>
                <a:schemeClr val="accent4">
                  <a:lumMod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포트폴리오 제출</a:t>
            </a:r>
            <a:r>
              <a:rPr lang="en-US" altLang="ko-KR" dirty="0" smtClean="0"/>
              <a:t>(</a:t>
            </a:r>
            <a:r>
              <a:rPr lang="ko-KR" altLang="en-US" dirty="0" smtClean="0"/>
              <a:t>확인서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87388" y="1500188"/>
            <a:ext cx="1668462" cy="485775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>
                <a:latin typeface="HY헤드라인M" pitchFamily="18" charset="-127"/>
                <a:ea typeface="HY헤드라인M" pitchFamily="18" charset="-127"/>
              </a:rPr>
              <a:t>제출서류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12788" y="2552700"/>
            <a:ext cx="1647825" cy="500063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공학교육혁신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연구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 </a:t>
            </a: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센터장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확인서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12788" y="318770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76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정보제공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활용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176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동의서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712788" y="382111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윤리강령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712788" y="4313238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서약서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712788" y="4803775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이력서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12788" y="5295900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</a:t>
            </a: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요약본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712788" y="206216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76213" indent="47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참가신청서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5611" name="Picture 2" descr="D:\MyData\[Myfolder] 자료.Audio&amp;Image\윤디자인\ClipArt\입체버튼\CJ0048_2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22400"/>
            <a:ext cx="5318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5" name="슬라이드 번호 개체 틀 1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6BECC6-8BD6-4A0D-95CF-A983089AE259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2417763" y="2552700"/>
            <a:ext cx="1290637" cy="500063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학과장 확인서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712788" y="5805488"/>
            <a:ext cx="1643062" cy="57626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 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인쇄물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    or e-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329928"/>
            <a:ext cx="3522815" cy="498236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333375"/>
            <a:ext cx="7884368" cy="7143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포트폴리오 제출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정보 제공</a:t>
            </a:r>
            <a:r>
              <a:rPr lang="en-US" altLang="ko-KR" dirty="0" smtClean="0"/>
              <a:t>/</a:t>
            </a:r>
            <a:r>
              <a:rPr lang="ko-KR" altLang="en-US" dirty="0" smtClean="0"/>
              <a:t>활용 동의서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87388" y="1500188"/>
            <a:ext cx="1668462" cy="485775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>
                <a:latin typeface="HY헤드라인M" pitchFamily="18" charset="-127"/>
                <a:ea typeface="HY헤드라인M" pitchFamily="18" charset="-127"/>
              </a:rPr>
              <a:t>제출서류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12788" y="255270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공학교육혁신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연구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 확인서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12788" y="3187700"/>
            <a:ext cx="2779712" cy="500063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정보제공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·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활용 동의서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712788" y="382111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윤리강령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712788" y="4313238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서약서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712788" y="4803775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이력서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12788" y="5295900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</a:t>
            </a: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요약본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712788" y="206216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참가신청서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6635" name="Picture 2" descr="D:\MyData\[Myfolder] 자료.Audio&amp;Image\윤디자인\ClipArt\입체버튼\CJ0048_2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22400"/>
            <a:ext cx="5318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슬라이드 번호 개체 틀 1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F35624-4D09-400A-AB2E-69140D4428AC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712788" y="5805488"/>
            <a:ext cx="1643062" cy="57626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 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인쇄물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    or e-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308554"/>
            <a:ext cx="3384376" cy="478657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포트폴리오 제출</a:t>
            </a:r>
            <a:r>
              <a:rPr lang="en-US" altLang="ko-KR" dirty="0" smtClean="0"/>
              <a:t>(</a:t>
            </a:r>
            <a:r>
              <a:rPr lang="ko-KR" altLang="en-US" dirty="0" smtClean="0"/>
              <a:t>윤리강령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87388" y="1500188"/>
            <a:ext cx="1668462" cy="485775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>
                <a:latin typeface="HY헤드라인M" pitchFamily="18" charset="-127"/>
                <a:ea typeface="HY헤드라인M" pitchFamily="18" charset="-127"/>
              </a:rPr>
              <a:t>제출서류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12788" y="255270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공학교육혁신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연구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 확인서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12788" y="318770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정보제공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활용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동의서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712788" y="3821113"/>
            <a:ext cx="2779712" cy="357187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윤리강령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712788" y="4313238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서약서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712788" y="4803775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이력서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12788" y="5295900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</a:t>
            </a: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요약본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712788" y="206216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참가신청서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7659" name="Picture 2" descr="D:\MyData\[Myfolder] 자료.Audio&amp;Image\윤디자인\ClipArt\입체버튼\CJ0048_2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22400"/>
            <a:ext cx="5318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3" name="슬라이드 번호 개체 틀 1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4D2C46-92D8-4319-B542-7EF25DC2B48C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712788" y="5784850"/>
            <a:ext cx="1643062" cy="5762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 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인쇄물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    or e-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728" y="1393718"/>
            <a:ext cx="3432608" cy="485478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포트폴리오 제출</a:t>
            </a:r>
            <a:r>
              <a:rPr lang="en-US" altLang="ko-KR" dirty="0" smtClean="0"/>
              <a:t>(</a:t>
            </a:r>
            <a:r>
              <a:rPr lang="ko-KR" altLang="en-US" dirty="0" smtClean="0"/>
              <a:t>서약서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87388" y="1500188"/>
            <a:ext cx="1668462" cy="485775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>
                <a:latin typeface="HY헤드라인M" pitchFamily="18" charset="-127"/>
                <a:ea typeface="HY헤드라인M" pitchFamily="18" charset="-127"/>
              </a:rPr>
              <a:t>제출서류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12788" y="255270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공학교육혁신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연구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 확인서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712788" y="318770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정보제공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활용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동의서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712788" y="382111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윤리강령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712788" y="4313238"/>
            <a:ext cx="2779712" cy="357187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서약서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712788" y="4803775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이력서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712788" y="5295900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</a:t>
            </a: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요약본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712788" y="206216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참가신청서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8683" name="Picture 2" descr="D:\MyData\[Myfolder] 자료.Audio&amp;Image\윤디자인\ClipArt\입체버튼\CJ0048_2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22400"/>
            <a:ext cx="5318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7" name="슬라이드 번호 개체 틀 1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057DA2-0CA8-4E6A-835D-78926A054998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712788" y="5776913"/>
            <a:ext cx="1643062" cy="57626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 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인쇄물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    or e-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39" y="1250848"/>
            <a:ext cx="3474797" cy="491445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333375"/>
            <a:ext cx="7812360" cy="7143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포트폴리오 제출</a:t>
            </a:r>
            <a:r>
              <a:rPr lang="en-US" altLang="ko-KR" dirty="0" smtClean="0"/>
              <a:t>(</a:t>
            </a:r>
            <a:r>
              <a:rPr lang="ko-KR" altLang="en-US" dirty="0" smtClean="0"/>
              <a:t>이력서</a:t>
            </a:r>
            <a:r>
              <a:rPr lang="en-US" altLang="ko-KR" dirty="0" smtClean="0"/>
              <a:t>/</a:t>
            </a:r>
            <a:r>
              <a:rPr lang="ko-KR" altLang="en-US" dirty="0" err="1" smtClean="0"/>
              <a:t>요약본</a:t>
            </a:r>
            <a:r>
              <a:rPr lang="en-US" altLang="ko-KR" dirty="0" smtClean="0"/>
              <a:t>/</a:t>
            </a:r>
            <a:r>
              <a:rPr lang="ko-KR" altLang="en-US" dirty="0" smtClean="0"/>
              <a:t>인쇄물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87388" y="1500188"/>
            <a:ext cx="1668462" cy="485775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>
                <a:latin typeface="HY헤드라인M" pitchFamily="18" charset="-127"/>
                <a:ea typeface="HY헤드라인M" pitchFamily="18" charset="-127"/>
              </a:rPr>
              <a:t>제출서류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12788" y="255270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공학교육혁신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연구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 확인서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9701" name="Picture 2" descr="D:\MyData\[Myfolder] 자료.Audio&amp;Image\윤디자인\ClipArt\입체버튼\CJ0048_2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22400"/>
            <a:ext cx="531812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모서리가 둥근 직사각형 18"/>
          <p:cNvSpPr/>
          <p:nvPr/>
        </p:nvSpPr>
        <p:spPr>
          <a:xfrm>
            <a:off x="712788" y="318770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정보제공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활용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동의서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712788" y="382111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윤리강령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712788" y="4313238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서약서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3924300" y="3429000"/>
            <a:ext cx="2779713" cy="357188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이력서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3924300" y="3921125"/>
            <a:ext cx="2779713" cy="357188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포트폴리오 </a:t>
            </a:r>
            <a:r>
              <a:rPr lang="ko-KR" alt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요약본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(10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페이지 이내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</a:p>
        </p:txBody>
      </p:sp>
      <p:sp>
        <p:nvSpPr>
          <p:cNvPr id="28" name="모서리가 둥근 직사각형 27"/>
          <p:cNvSpPr/>
          <p:nvPr/>
        </p:nvSpPr>
        <p:spPr>
          <a:xfrm>
            <a:off x="3929063" y="4411663"/>
            <a:ext cx="2774950" cy="500062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포트폴리오 인쇄물 또는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e-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포트폴리오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(CD 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또는 인쇄물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</a:p>
        </p:txBody>
      </p:sp>
      <p:sp>
        <p:nvSpPr>
          <p:cNvPr id="30" name="모서리가 둥근 직사각형 29"/>
          <p:cNvSpPr/>
          <p:nvPr/>
        </p:nvSpPr>
        <p:spPr>
          <a:xfrm>
            <a:off x="712788" y="2062163"/>
            <a:ext cx="1643062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참가신청서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이등변 삼각형 20"/>
          <p:cNvSpPr/>
          <p:nvPr/>
        </p:nvSpPr>
        <p:spPr>
          <a:xfrm rot="5400000">
            <a:off x="1659731" y="2758282"/>
            <a:ext cx="2530475" cy="1135062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1"/>
            <a:tileRect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22" name="직선 연결선 21"/>
          <p:cNvCxnSpPr/>
          <p:nvPr/>
        </p:nvCxnSpPr>
        <p:spPr>
          <a:xfrm flipV="1">
            <a:off x="3286125" y="3325813"/>
            <a:ext cx="3517900" cy="3175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모서리가 둥근 직사각형 32"/>
          <p:cNvSpPr/>
          <p:nvPr/>
        </p:nvSpPr>
        <p:spPr>
          <a:xfrm>
            <a:off x="714375" y="5072063"/>
            <a:ext cx="1668463" cy="485775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 dirty="0" err="1">
                <a:latin typeface="HY헤드라인M" pitchFamily="18" charset="-127"/>
                <a:ea typeface="HY헤드라인M" pitchFamily="18" charset="-127"/>
              </a:rPr>
              <a:t>제출처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29712" name="Picture 2" descr="D:\MyData\[Myfolder] 자료.Audio&amp;Image\윤디자인\ClipArt\입체버튼\CJ0048_2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4994275"/>
            <a:ext cx="5318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모서리가 둥근 직사각형 34"/>
          <p:cNvSpPr/>
          <p:nvPr/>
        </p:nvSpPr>
        <p:spPr>
          <a:xfrm>
            <a:off x="3708400" y="5613400"/>
            <a:ext cx="4429125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 smtClean="0">
                <a:latin typeface="HY헤드라인M" pitchFamily="18" charset="-127"/>
                <a:ea typeface="HY헤드라인M" pitchFamily="18" charset="-127"/>
                <a:sym typeface="Wingdings 2" pitchFamily="18" charset="2"/>
              </a:rPr>
              <a:t>공학기술교육거점센터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666" name="슬라이드 번호 개체 틀 22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8AE0E1-8445-4902-ADAB-64CC65A6A428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2732088" y="5661025"/>
            <a:ext cx="723900" cy="452438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 2,3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년제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2727325" y="5105400"/>
            <a:ext cx="723900" cy="452438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 4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년제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708400" y="5057775"/>
            <a:ext cx="4429125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  <a:sym typeface="Wingdings 2" pitchFamily="18" charset="2"/>
              </a:rPr>
              <a:t>각 공학교육거점센터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내용 개체 틀 1"/>
          <p:cNvSpPr>
            <a:spLocks noGrp="1"/>
          </p:cNvSpPr>
          <p:nvPr>
            <p:ph idx="1"/>
          </p:nvPr>
        </p:nvSpPr>
        <p:spPr>
          <a:xfrm>
            <a:off x="457200" y="1052513"/>
            <a:ext cx="8651875" cy="5357812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dirty="0" smtClean="0"/>
              <a:t>경진대회 심사</a:t>
            </a:r>
            <a:endParaRPr lang="en-US" altLang="ko-KR" dirty="0" smtClean="0"/>
          </a:p>
          <a:p>
            <a:pPr lvl="1" eaLnBrk="1" hangingPunct="1">
              <a:defRPr/>
            </a:pPr>
            <a:r>
              <a:rPr lang="ko-KR" altLang="en-US" sz="1800" dirty="0" smtClean="0">
                <a:solidFill>
                  <a:srgbClr val="FF0000"/>
                </a:solidFill>
              </a:rPr>
              <a:t>각 거점에서 선발된 학생포트폴리오에 </a:t>
            </a:r>
            <a:r>
              <a:rPr lang="ko-KR" altLang="en-US" sz="1800" dirty="0" smtClean="0"/>
              <a:t>대해 본선심사</a:t>
            </a:r>
            <a:endParaRPr lang="en-US" altLang="ko-KR" sz="1800" dirty="0" smtClean="0"/>
          </a:p>
          <a:p>
            <a:pPr marL="392113" lvl="1" indent="0" eaLnBrk="1" hangingPunct="1">
              <a:buFont typeface="Arial" pitchFamily="34" charset="0"/>
              <a:buNone/>
              <a:defRPr/>
            </a:pPr>
            <a:r>
              <a:rPr lang="en-US" altLang="ko-KR" sz="1800" dirty="0" smtClean="0"/>
              <a:t>   (</a:t>
            </a:r>
            <a:r>
              <a:rPr lang="ko-KR" altLang="en-US" sz="1800" dirty="0" smtClean="0"/>
              <a:t>정성적 평가를 위주로 수행</a:t>
            </a:r>
            <a:r>
              <a:rPr lang="en-US" altLang="ko-KR" sz="1800" dirty="0" smtClean="0"/>
              <a:t>)</a:t>
            </a:r>
          </a:p>
          <a:p>
            <a:pPr lvl="1" eaLnBrk="1" hangingPunct="1">
              <a:defRPr/>
            </a:pPr>
            <a:r>
              <a:rPr lang="ko-KR" altLang="en-US" sz="1800" dirty="0" smtClean="0"/>
              <a:t>산업체 인사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각 학문분야 교수 등으로 심사위원 구성</a:t>
            </a:r>
            <a:endParaRPr lang="en-US" altLang="ko-KR" sz="1800" dirty="0" smtClean="0"/>
          </a:p>
          <a:p>
            <a:pPr eaLnBrk="1" hangingPunct="1">
              <a:defRPr/>
            </a:pPr>
            <a:r>
              <a:rPr lang="ko-KR" altLang="en-US" dirty="0" smtClean="0"/>
              <a:t>심사내용</a:t>
            </a:r>
            <a:endParaRPr lang="en-US" altLang="ko-KR" dirty="0" smtClean="0"/>
          </a:p>
          <a:p>
            <a:pPr lvl="1" eaLnBrk="1" hangingPunct="1">
              <a:defRPr/>
            </a:pPr>
            <a:r>
              <a:rPr lang="ko-KR" altLang="en-US" sz="1800" dirty="0" smtClean="0"/>
              <a:t>전공별 심사</a:t>
            </a:r>
            <a:endParaRPr lang="en-US" altLang="ko-KR" sz="1800" dirty="0" smtClean="0"/>
          </a:p>
          <a:p>
            <a:pPr marL="392113" lvl="1" indent="0" eaLnBrk="1" hangingPunct="1">
              <a:buFont typeface="Arial" pitchFamily="34" charset="0"/>
              <a:buNone/>
              <a:defRPr/>
            </a:pPr>
            <a:r>
              <a:rPr lang="en-US" altLang="ko-KR" sz="1600" dirty="0" smtClean="0"/>
              <a:t>  - 4</a:t>
            </a:r>
            <a:r>
              <a:rPr lang="ko-KR" altLang="en-US" sz="1600" dirty="0" smtClean="0"/>
              <a:t>년제 대학</a:t>
            </a:r>
            <a:r>
              <a:rPr lang="en-US" altLang="ko-KR" sz="1600" dirty="0" smtClean="0"/>
              <a:t>(5</a:t>
            </a:r>
            <a:r>
              <a:rPr lang="ko-KR" altLang="en-US" sz="1600" dirty="0" err="1" smtClean="0"/>
              <a:t>개분야</a:t>
            </a:r>
            <a:r>
              <a:rPr lang="en-US" altLang="ko-KR" sz="1600" dirty="0" smtClean="0"/>
              <a:t>):</a:t>
            </a:r>
            <a:r>
              <a:rPr lang="ko-KR" altLang="en-US" sz="1600" dirty="0" smtClean="0"/>
              <a:t>기계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전기전자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토목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건축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화공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재료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컴퓨터</a:t>
            </a:r>
            <a:r>
              <a:rPr lang="en-US" altLang="ko-KR" sz="1600" dirty="0" smtClean="0"/>
              <a:t>/IT/</a:t>
            </a:r>
            <a:r>
              <a:rPr lang="ko-KR" altLang="en-US" sz="1600" dirty="0" smtClean="0"/>
              <a:t>기타</a:t>
            </a:r>
            <a:endParaRPr lang="en-US" altLang="ko-KR" sz="1600" dirty="0" smtClean="0"/>
          </a:p>
          <a:p>
            <a:pPr marL="392113" lvl="1" indent="0" eaLnBrk="1" hangingPunct="1">
              <a:buFont typeface="Arial" pitchFamily="34" charset="0"/>
              <a:buNone/>
              <a:defRPr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- 2,3</a:t>
            </a:r>
            <a:r>
              <a:rPr lang="ko-KR" altLang="en-US" sz="1600" dirty="0" smtClean="0"/>
              <a:t>년제 대학</a:t>
            </a:r>
            <a:r>
              <a:rPr lang="en-US" altLang="ko-KR" sz="1600" dirty="0" smtClean="0"/>
              <a:t>(2</a:t>
            </a:r>
            <a:r>
              <a:rPr lang="ko-KR" altLang="en-US" sz="1600" dirty="0" err="1" smtClean="0"/>
              <a:t>개분야</a:t>
            </a:r>
            <a:r>
              <a:rPr lang="en-US" altLang="ko-KR" sz="1600" dirty="0" smtClean="0"/>
              <a:t>):</a:t>
            </a:r>
            <a:r>
              <a:rPr lang="ko-KR" altLang="en-US" sz="1600" dirty="0" smtClean="0"/>
              <a:t>기계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재료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화공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건축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토목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전기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전자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컴퓨터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산업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기타</a:t>
            </a:r>
            <a:endParaRPr lang="en-US" altLang="ko-KR" sz="1600" dirty="0" smtClean="0"/>
          </a:p>
          <a:p>
            <a:pPr lvl="1" eaLnBrk="1" hangingPunct="1">
              <a:defRPr/>
            </a:pPr>
            <a:r>
              <a:rPr lang="ko-KR" altLang="en-US" sz="1800" dirty="0" smtClean="0"/>
              <a:t>포트폴리오 목표의 명확성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필수 내용 포함 유무</a:t>
            </a:r>
            <a:endParaRPr lang="en-US" altLang="ko-KR" sz="1800" dirty="0" smtClean="0"/>
          </a:p>
          <a:p>
            <a:pPr lvl="1" eaLnBrk="1" hangingPunct="1">
              <a:defRPr/>
            </a:pPr>
            <a:r>
              <a:rPr lang="ko-KR" altLang="en-US" sz="1800" dirty="0" smtClean="0"/>
              <a:t>포트폴리오 구성 및 독창성 등을 종합적으로 고려</a:t>
            </a:r>
            <a:endParaRPr lang="en-US" altLang="ko-KR" sz="1800" dirty="0" smtClean="0"/>
          </a:p>
          <a:p>
            <a:pPr eaLnBrk="1" hangingPunct="1">
              <a:defRPr/>
            </a:pPr>
            <a:r>
              <a:rPr lang="ko-KR" altLang="en-US" dirty="0" smtClean="0"/>
              <a:t>학생의 상대적 수행성과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포상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심사대상이 아님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본선 심사방법</a:t>
            </a:r>
            <a:endParaRPr lang="ko-KR" altLang="en-US" dirty="0"/>
          </a:p>
        </p:txBody>
      </p:sp>
      <p:sp>
        <p:nvSpPr>
          <p:cNvPr id="28675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xfrm>
            <a:off x="103560" y="6488980"/>
            <a:ext cx="508000" cy="324396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80A13E-56CE-42EF-98FB-1D3562A39E05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내용 개체 틀 1"/>
          <p:cNvSpPr>
            <a:spLocks noGrp="1"/>
          </p:cNvSpPr>
          <p:nvPr>
            <p:ph idx="1"/>
          </p:nvPr>
        </p:nvSpPr>
        <p:spPr>
          <a:xfrm>
            <a:off x="214313" y="1285875"/>
            <a:ext cx="8501062" cy="5357813"/>
          </a:xfrm>
        </p:spPr>
        <p:txBody>
          <a:bodyPr/>
          <a:lstStyle/>
          <a:p>
            <a:pPr eaLnBrk="1" hangingPunct="1"/>
            <a:r>
              <a:rPr lang="ko-KR" altLang="en-US" smtClean="0"/>
              <a:t>경진대회 심사방향</a:t>
            </a:r>
            <a:endParaRPr lang="en-US" altLang="ko-KR" smtClean="0"/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r>
              <a:rPr lang="ko-KR" altLang="en-US" smtClean="0"/>
              <a:t>체계적 구성을 통하여 누구나 쉽게 이해할 수 있도록 이력서 등을 통해 </a:t>
            </a:r>
            <a:r>
              <a:rPr lang="ko-KR" altLang="en-US" smtClean="0">
                <a:solidFill>
                  <a:srgbClr val="CC00FF"/>
                </a:solidFill>
              </a:rPr>
              <a:t>자신의 능력을 잘 표현</a:t>
            </a:r>
            <a:r>
              <a:rPr lang="ko-KR" altLang="en-US" smtClean="0"/>
              <a:t>하고 있는지를 평가함</a:t>
            </a:r>
            <a:endParaRPr lang="en-US" altLang="ko-KR" smtClean="0"/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r>
              <a:rPr lang="ko-KR" altLang="en-US" smtClean="0"/>
              <a:t>공학교육에서 요구하고 있는 교양</a:t>
            </a:r>
            <a:r>
              <a:rPr lang="en-US" altLang="ko-KR" smtClean="0"/>
              <a:t>, </a:t>
            </a:r>
            <a:r>
              <a:rPr lang="ko-KR" altLang="en-US" smtClean="0"/>
              <a:t>전공과정들의 이수과정 체계가 </a:t>
            </a:r>
            <a:r>
              <a:rPr lang="ko-KR" altLang="en-US" smtClean="0">
                <a:solidFill>
                  <a:srgbClr val="CC00FF"/>
                </a:solidFill>
              </a:rPr>
              <a:t>학생 자신의 의지로 잘</a:t>
            </a:r>
            <a:r>
              <a:rPr lang="ko-KR" altLang="en-US" smtClean="0"/>
              <a:t> </a:t>
            </a:r>
            <a:r>
              <a:rPr lang="ko-KR" altLang="en-US" smtClean="0">
                <a:solidFill>
                  <a:srgbClr val="CC00FF"/>
                </a:solidFill>
              </a:rPr>
              <a:t>관리</a:t>
            </a:r>
            <a:r>
              <a:rPr lang="ko-KR" altLang="en-US" smtClean="0"/>
              <a:t>되고 있는지 평가함</a:t>
            </a:r>
            <a:endParaRPr lang="en-US" altLang="ko-KR" smtClean="0"/>
          </a:p>
          <a:p>
            <a:pPr marL="849313" lvl="1" indent="-457200" eaLnBrk="1" hangingPunct="1">
              <a:buFont typeface="Lucida Sans Unicode" pitchFamily="34" charset="0"/>
              <a:buAutoNum type="arabicParenR"/>
            </a:pPr>
            <a:r>
              <a:rPr lang="ko-KR" altLang="en-US" smtClean="0"/>
              <a:t>전공관련 이수 프로그램의 조건들을 잘 이해하고 관리하며 특히 전공과목 내에서 자신의 역할이 </a:t>
            </a:r>
            <a:r>
              <a:rPr lang="ko-KR" altLang="en-US" smtClean="0">
                <a:solidFill>
                  <a:srgbClr val="CC00FF"/>
                </a:solidFill>
              </a:rPr>
              <a:t>창의적이고 학습성과를 만족할 수 있도록 유지</a:t>
            </a:r>
            <a:r>
              <a:rPr lang="en-US" altLang="ko-KR" smtClean="0">
                <a:solidFill>
                  <a:srgbClr val="CC00FF"/>
                </a:solidFill>
              </a:rPr>
              <a:t>, </a:t>
            </a:r>
            <a:r>
              <a:rPr lang="ko-KR" altLang="en-US" smtClean="0">
                <a:solidFill>
                  <a:srgbClr val="CC00FF"/>
                </a:solidFill>
              </a:rPr>
              <a:t>관리</a:t>
            </a:r>
            <a:r>
              <a:rPr lang="ko-KR" altLang="en-US" smtClean="0"/>
              <a:t>하고 있는지를 평가함</a:t>
            </a:r>
            <a:endParaRPr lang="en-US" altLang="ko-KR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본선 심사방법</a:t>
            </a:r>
            <a:endParaRPr lang="ko-KR" altLang="en-US" dirty="0"/>
          </a:p>
        </p:txBody>
      </p:sp>
      <p:sp>
        <p:nvSpPr>
          <p:cNvPr id="29699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837D7E-B12D-4155-B9F3-1BA57026BE4D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내용 개체 틀 1"/>
          <p:cNvSpPr>
            <a:spLocks noGrp="1"/>
          </p:cNvSpPr>
          <p:nvPr>
            <p:ph idx="1"/>
          </p:nvPr>
        </p:nvSpPr>
        <p:spPr>
          <a:xfrm>
            <a:off x="457200" y="1285875"/>
            <a:ext cx="8186738" cy="5357813"/>
          </a:xfrm>
        </p:spPr>
        <p:txBody>
          <a:bodyPr/>
          <a:lstStyle/>
          <a:p>
            <a:pPr eaLnBrk="1" hangingPunct="1"/>
            <a:r>
              <a:rPr lang="ko-KR" altLang="en-US" smtClean="0"/>
              <a:t>경진대회 심사방향</a:t>
            </a:r>
            <a:endParaRPr lang="en-US" altLang="ko-KR" smtClean="0"/>
          </a:p>
          <a:p>
            <a:pPr marL="849313" lvl="1" indent="-457200" eaLnBrk="1" hangingPunct="1">
              <a:buFont typeface="Lucida Sans Unicode" pitchFamily="34" charset="0"/>
              <a:buAutoNum type="arabicParenR" startAt="4"/>
            </a:pPr>
            <a:r>
              <a:rPr lang="ko-KR" altLang="en-US" smtClean="0"/>
              <a:t>자신의 계발</a:t>
            </a:r>
            <a:r>
              <a:rPr lang="en-US" altLang="ko-KR" smtClean="0"/>
              <a:t>, </a:t>
            </a:r>
            <a:r>
              <a:rPr lang="ko-KR" altLang="en-US" smtClean="0"/>
              <a:t>사회봉사</a:t>
            </a:r>
            <a:r>
              <a:rPr lang="en-US" altLang="ko-KR" smtClean="0"/>
              <a:t>, </a:t>
            </a:r>
            <a:r>
              <a:rPr lang="ko-KR" altLang="en-US" smtClean="0"/>
              <a:t>공학인의 직업적</a:t>
            </a:r>
            <a:r>
              <a:rPr lang="en-US" altLang="ko-KR" smtClean="0"/>
              <a:t>, </a:t>
            </a:r>
            <a:r>
              <a:rPr lang="ko-KR" altLang="en-US" smtClean="0"/>
              <a:t>윤리적 책임의식 등 공학인이 갖추어야 할 교양을 </a:t>
            </a:r>
            <a:r>
              <a:rPr lang="ko-KR" altLang="en-US" smtClean="0">
                <a:solidFill>
                  <a:srgbClr val="CC00FF"/>
                </a:solidFill>
              </a:rPr>
              <a:t>비교과과목들에서 얼마나 다양 하고 내실 있게 수행 및 관리</a:t>
            </a:r>
            <a:r>
              <a:rPr lang="ko-KR" altLang="en-US" smtClean="0"/>
              <a:t>되는가를 평가함</a:t>
            </a:r>
            <a:endParaRPr lang="en-US" altLang="ko-KR" smtClean="0"/>
          </a:p>
          <a:p>
            <a:pPr marL="849313" lvl="1" indent="-457200" eaLnBrk="1" hangingPunct="1">
              <a:buFont typeface="Lucida Sans Unicode" pitchFamily="34" charset="0"/>
              <a:buAutoNum type="arabicParenR" startAt="4"/>
            </a:pPr>
            <a:r>
              <a:rPr lang="ko-KR" altLang="en-US" smtClean="0"/>
              <a:t>포트폴리오가 전체적으로 창의적이며 체계적으로 관리되고   </a:t>
            </a:r>
            <a:r>
              <a:rPr lang="ko-KR" altLang="en-US" smtClean="0">
                <a:solidFill>
                  <a:srgbClr val="CC00FF"/>
                </a:solidFill>
              </a:rPr>
              <a:t>사회적으로 활용하여 충분히 자신의 의지를 표현</a:t>
            </a:r>
            <a:r>
              <a:rPr lang="ko-KR" altLang="en-US" smtClean="0"/>
              <a:t>하고 있는가를 포괄적으로 평가함</a:t>
            </a:r>
            <a:endParaRPr lang="en-US" altLang="ko-KR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본선 심사방법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000375" y="4929188"/>
            <a:ext cx="5000625" cy="1571625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268288" indent="-1809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각종 교과</a:t>
            </a:r>
            <a:r>
              <a:rPr lang="en-US" altLang="ko-K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, </a:t>
            </a:r>
            <a:r>
              <a:rPr lang="ko-KR" altLang="en-US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비교과</a:t>
            </a:r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활동을 통한 자신의 성장      </a:t>
            </a:r>
            <a:r>
              <a:rPr lang="en-US" altLang="ko-K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</a:t>
            </a:r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발전 </a:t>
            </a:r>
            <a:r>
              <a:rPr lang="en-US" altLang="ko-K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과정이나 자아 성찰의 기록이 담겨 있음</a:t>
            </a:r>
            <a:endParaRPr lang="en-US" altLang="ko-KR" sz="1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  <a:p>
            <a:pPr marL="268288" indent="-1809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미래 계획이나 목표에 비추어 자신의 현재 상태에 대한 분석과 평가가 기술되어 있음</a:t>
            </a:r>
            <a:endParaRPr lang="en-US" altLang="ko-KR" sz="1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071813" y="4857750"/>
            <a:ext cx="4857750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모서리가 둥근 직사각형 5"/>
          <p:cNvSpPr/>
          <p:nvPr/>
        </p:nvSpPr>
        <p:spPr>
          <a:xfrm>
            <a:off x="3071813" y="4500563"/>
            <a:ext cx="4857750" cy="357187"/>
          </a:xfrm>
          <a:prstGeom prst="roundRect">
            <a:avLst/>
          </a:prstGeom>
          <a:noFill/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발전과정의 표현 및 자아 성찰</a:t>
            </a:r>
            <a:endParaRPr kumimoji="0" lang="en-US" altLang="ko-KR" b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726" name="슬라이드 번호 개체 틀 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9575AE-E7E2-4D56-9288-431961F2F302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포상내역 및 결과발표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469900" y="1827213"/>
            <a:ext cx="1090613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600" b="1" dirty="0">
                <a:latin typeface="HY헤드라인M" pitchFamily="18" charset="-127"/>
                <a:ea typeface="HY헤드라인M" pitchFamily="18" charset="-127"/>
              </a:rPr>
              <a:t>대 상</a:t>
            </a:r>
            <a:endParaRPr kumimoji="0" lang="en-US" altLang="ko-KR" sz="16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68313" y="2403475"/>
            <a:ext cx="1090612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6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endParaRPr kumimoji="0" lang="en-US" altLang="ko-KR" sz="16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68313" y="3578225"/>
            <a:ext cx="1090612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600" b="1" dirty="0">
                <a:latin typeface="HY헤드라인M" pitchFamily="18" charset="-127"/>
                <a:ea typeface="HY헤드라인M" pitchFamily="18" charset="-127"/>
              </a:rPr>
              <a:t>동 상</a:t>
            </a:r>
            <a:endParaRPr kumimoji="0" lang="en-US" altLang="ko-KR" sz="16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68313" y="2979738"/>
            <a:ext cx="1090612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600" b="1" dirty="0">
                <a:latin typeface="HY헤드라인M" pitchFamily="18" charset="-127"/>
                <a:ea typeface="HY헤드라인M" pitchFamily="18" charset="-127"/>
              </a:rPr>
              <a:t>은 상</a:t>
            </a:r>
            <a:endParaRPr kumimoji="0" lang="en-US" altLang="ko-KR" sz="16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731963" y="1827213"/>
            <a:ext cx="30003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교육부장관상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1731963" y="2420938"/>
            <a:ext cx="3022600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한국산업기술진흥원장상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1731963" y="2990850"/>
            <a:ext cx="3024187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한국공학교육인증원장상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1731963" y="3582988"/>
            <a:ext cx="3024187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한국공학교육인증원장상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3803" name="AutoShape 74"/>
          <p:cNvSpPr>
            <a:spLocks noChangeArrowheads="1"/>
          </p:cNvSpPr>
          <p:nvPr/>
        </p:nvSpPr>
        <p:spPr bwMode="auto">
          <a:xfrm>
            <a:off x="4897438" y="1827213"/>
            <a:ext cx="3000375" cy="414337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상장 및 부상 수여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400"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4973638" y="2268538"/>
            <a:ext cx="1924050" cy="0"/>
          </a:xfrm>
          <a:prstGeom prst="line">
            <a:avLst/>
          </a:prstGeom>
          <a:ln w="25400">
            <a:solidFill>
              <a:srgbClr val="0000CC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5" name="AutoShape 74"/>
          <p:cNvSpPr>
            <a:spLocks noChangeArrowheads="1"/>
          </p:cNvSpPr>
          <p:nvPr/>
        </p:nvSpPr>
        <p:spPr bwMode="auto">
          <a:xfrm>
            <a:off x="4897438" y="2414588"/>
            <a:ext cx="3571875" cy="414337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분야별 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편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편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상장 및 부상 수여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400"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4968875" y="2849563"/>
            <a:ext cx="3171825" cy="0"/>
          </a:xfrm>
          <a:prstGeom prst="line">
            <a:avLst/>
          </a:prstGeom>
          <a:ln w="25400">
            <a:solidFill>
              <a:srgbClr val="0000CC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7" name="AutoShape 74"/>
          <p:cNvSpPr>
            <a:spLocks noChangeArrowheads="1"/>
          </p:cNvSpPr>
          <p:nvPr/>
        </p:nvSpPr>
        <p:spPr bwMode="auto">
          <a:xfrm>
            <a:off x="4897438" y="2990850"/>
            <a:ext cx="3571875" cy="414338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분야별 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편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편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상장 및 부상 수여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400"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 flipV="1">
            <a:off x="4968875" y="3419475"/>
            <a:ext cx="3171825" cy="6350"/>
          </a:xfrm>
          <a:prstGeom prst="line">
            <a:avLst/>
          </a:prstGeom>
          <a:ln w="25400">
            <a:solidFill>
              <a:srgbClr val="0000CC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9" name="AutoShape 74"/>
          <p:cNvSpPr>
            <a:spLocks noChangeArrowheads="1"/>
          </p:cNvSpPr>
          <p:nvPr/>
        </p:nvSpPr>
        <p:spPr bwMode="auto">
          <a:xfrm>
            <a:off x="4897438" y="3576638"/>
            <a:ext cx="3571875" cy="414337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분야별 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편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편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>
                <a:latin typeface="HY헤드라인M" pitchFamily="18" charset="-127"/>
                <a:ea typeface="HY헤드라인M" pitchFamily="18" charset="-127"/>
              </a:rPr>
              <a:t>상장 및 부상 수여</a:t>
            </a:r>
            <a:r>
              <a:rPr kumimoji="0" lang="en-US" altLang="ko-KR" sz="1400"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1400"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4968875" y="4011613"/>
            <a:ext cx="3171825" cy="0"/>
          </a:xfrm>
          <a:prstGeom prst="line">
            <a:avLst/>
          </a:prstGeom>
          <a:ln w="25400">
            <a:solidFill>
              <a:srgbClr val="0000CC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3" name="슬라이드 번호 개체 틀 2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2AD1DC-518A-444D-B8B5-07BF5DAA77BB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ko-KR" altLang="en-US"/>
          </a:p>
        </p:txBody>
      </p:sp>
      <p:sp>
        <p:nvSpPr>
          <p:cNvPr id="33812" name="내용 개체 틀 1"/>
          <p:cNvSpPr>
            <a:spLocks noGrp="1"/>
          </p:cNvSpPr>
          <p:nvPr>
            <p:ph idx="1"/>
          </p:nvPr>
        </p:nvSpPr>
        <p:spPr>
          <a:xfrm>
            <a:off x="179388" y="4454525"/>
            <a:ext cx="8186737" cy="1927225"/>
          </a:xfrm>
        </p:spPr>
        <p:txBody>
          <a:bodyPr/>
          <a:lstStyle/>
          <a:p>
            <a:pPr eaLnBrk="1" hangingPunct="1"/>
            <a:r>
              <a:rPr lang="ko-KR" altLang="en-US" smtClean="0"/>
              <a:t>경진대회 결과발표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공인원 홈페이지 공지사항에 발표</a:t>
            </a:r>
            <a:endParaRPr lang="en-US" altLang="ko-KR" smtClean="0"/>
          </a:p>
          <a:p>
            <a:pPr lvl="1" eaLnBrk="1" hangingPunct="1"/>
            <a:r>
              <a:rPr lang="en-US" altLang="ko-KR" smtClean="0"/>
              <a:t>E-mail</a:t>
            </a:r>
            <a:r>
              <a:rPr lang="ko-KR" altLang="en-US" smtClean="0"/>
              <a:t>을 통하여 개별적으로 통보</a:t>
            </a:r>
            <a:endParaRPr lang="en-US" altLang="ko-KR" smtClean="0"/>
          </a:p>
        </p:txBody>
      </p:sp>
      <p:sp>
        <p:nvSpPr>
          <p:cNvPr id="33813" name="내용 개체 틀 1"/>
          <p:cNvSpPr txBox="1">
            <a:spLocks/>
          </p:cNvSpPr>
          <p:nvPr/>
        </p:nvSpPr>
        <p:spPr bwMode="auto">
          <a:xfrm>
            <a:off x="179388" y="1125538"/>
            <a:ext cx="81867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6575" indent="-449263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400"/>
              </a:spcBef>
              <a:buClr>
                <a:srgbClr val="0000FF"/>
              </a:buClr>
              <a:buSzPct val="100000"/>
              <a:buFont typeface="궁서체" pitchFamily="17" charset="-127"/>
              <a:buChar char="⊙"/>
            </a:pPr>
            <a:r>
              <a:rPr kumimoji="0" lang="ko-KR" altLang="en-US" sz="23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경진대회 </a:t>
            </a:r>
            <a:r>
              <a:rPr kumimoji="0" lang="ko-KR" altLang="en-US" sz="23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포상내역</a:t>
            </a:r>
            <a:r>
              <a:rPr kumimoji="0" lang="en-US" altLang="ko-KR" sz="23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3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예정</a:t>
            </a:r>
            <a:r>
              <a:rPr kumimoji="0" lang="en-US" altLang="ko-KR" sz="2300" dirty="0" smtClean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)</a:t>
            </a:r>
            <a:endParaRPr kumimoji="0" lang="en-US" altLang="ko-KR" sz="2300" dirty="0">
              <a:solidFill>
                <a:srgbClr val="0000FF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내용 개체 틀 1"/>
          <p:cNvSpPr>
            <a:spLocks noGrp="1"/>
          </p:cNvSpPr>
          <p:nvPr>
            <p:ph idx="1"/>
          </p:nvPr>
        </p:nvSpPr>
        <p:spPr>
          <a:xfrm>
            <a:off x="34925" y="620713"/>
            <a:ext cx="8929688" cy="3240087"/>
          </a:xfrm>
        </p:spPr>
        <p:txBody>
          <a:bodyPr/>
          <a:lstStyle/>
          <a:p>
            <a:pPr lvl="1" eaLnBrk="1" hangingPunct="1">
              <a:buFont typeface="Arial" pitchFamily="34" charset="0"/>
              <a:buNone/>
            </a:pPr>
            <a:endParaRPr lang="en-US" altLang="ko-KR" dirty="0" smtClean="0"/>
          </a:p>
          <a:p>
            <a:pPr eaLnBrk="1" hangingPunct="1"/>
            <a:r>
              <a:rPr lang="ko-KR" altLang="en-US" dirty="0" smtClean="0"/>
              <a:t>유의사항</a:t>
            </a:r>
            <a:r>
              <a:rPr lang="en-US" altLang="ko-KR" dirty="0" smtClean="0"/>
              <a:t>(</a:t>
            </a:r>
            <a:r>
              <a:rPr lang="ko-KR" altLang="en-US" dirty="0" smtClean="0"/>
              <a:t>참가자</a:t>
            </a:r>
            <a:r>
              <a:rPr lang="en-US" altLang="ko-KR" dirty="0" smtClean="0"/>
              <a:t>)</a:t>
            </a:r>
          </a:p>
          <a:p>
            <a:pPr lvl="1" eaLnBrk="1" hangingPunct="1"/>
            <a:r>
              <a:rPr lang="ko-KR" altLang="en-US" sz="1800" dirty="0" smtClean="0"/>
              <a:t>거점센터에서는 예선</a:t>
            </a:r>
            <a:r>
              <a:rPr lang="en-US" altLang="ko-KR" sz="1800" dirty="0" smtClean="0"/>
              <a:t>(1</a:t>
            </a:r>
            <a:r>
              <a:rPr lang="ko-KR" altLang="en-US" sz="1800" dirty="0" smtClean="0"/>
              <a:t>차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심사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본선</a:t>
            </a:r>
            <a:r>
              <a:rPr lang="en-US" altLang="ko-KR" sz="1800" dirty="0" smtClean="0"/>
              <a:t>(2</a:t>
            </a:r>
            <a:r>
              <a:rPr lang="ko-KR" altLang="en-US" sz="1800" dirty="0" smtClean="0"/>
              <a:t>차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심사는 </a:t>
            </a:r>
            <a:r>
              <a:rPr lang="ko-KR" altLang="en-US" sz="1800" dirty="0" err="1" smtClean="0"/>
              <a:t>공인원에서</a:t>
            </a:r>
            <a:r>
              <a:rPr lang="ko-KR" altLang="en-US" sz="1800" dirty="0" smtClean="0"/>
              <a:t> 진행</a:t>
            </a:r>
            <a:endParaRPr lang="en-US" altLang="ko-KR" sz="1800" dirty="0" smtClean="0"/>
          </a:p>
          <a:p>
            <a:pPr lvl="1" eaLnBrk="1" hangingPunct="1"/>
            <a:r>
              <a:rPr lang="ko-KR" altLang="en-US" sz="1800" dirty="0" smtClean="0"/>
              <a:t>소속대학교 </a:t>
            </a:r>
            <a:r>
              <a:rPr lang="ko-KR" altLang="en-US" sz="1800" dirty="0" err="1" smtClean="0"/>
              <a:t>센터장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또는 학과장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의 확인 및 승인 필수</a:t>
            </a:r>
            <a:endParaRPr lang="en-US" altLang="ko-KR" sz="1800" dirty="0" smtClean="0"/>
          </a:p>
          <a:p>
            <a:pPr lvl="1" eaLnBrk="1" hangingPunct="1"/>
            <a:r>
              <a:rPr lang="ko-KR" altLang="en-US" sz="1800" dirty="0" smtClean="0"/>
              <a:t>포트폴리오에 개인정보</a:t>
            </a:r>
            <a:r>
              <a:rPr lang="en-US" altLang="ko-KR" sz="1800" dirty="0" smtClean="0"/>
              <a:t>(</a:t>
            </a:r>
            <a:r>
              <a:rPr lang="ko-KR" altLang="en-US" sz="1800" dirty="0" smtClean="0"/>
              <a:t>주민등록번호</a:t>
            </a:r>
            <a:r>
              <a:rPr lang="en-US" altLang="ko-KR" sz="1800" dirty="0" smtClean="0"/>
              <a:t>/</a:t>
            </a:r>
            <a:r>
              <a:rPr lang="ko-KR" altLang="en-US" sz="1800" dirty="0" smtClean="0"/>
              <a:t>휴대폰번호</a:t>
            </a:r>
            <a:r>
              <a:rPr lang="en-US" altLang="ko-KR" sz="1800" dirty="0" smtClean="0"/>
              <a:t>) </a:t>
            </a:r>
            <a:r>
              <a:rPr lang="ko-KR" altLang="en-US" sz="1800" dirty="0" smtClean="0"/>
              <a:t>개별 </a:t>
            </a:r>
            <a:r>
              <a:rPr lang="ko-KR" altLang="en-US" sz="1800" dirty="0" err="1" smtClean="0"/>
              <a:t>블라인딩</a:t>
            </a:r>
            <a:r>
              <a:rPr lang="ko-KR" altLang="en-US" sz="1800" dirty="0" smtClean="0"/>
              <a:t> 후 제출</a:t>
            </a:r>
            <a:endParaRPr lang="en-US" altLang="ko-KR" sz="1800" dirty="0" smtClean="0"/>
          </a:p>
          <a:p>
            <a:pPr lvl="1" eaLnBrk="1" hangingPunct="1">
              <a:buFont typeface="Arial" pitchFamily="34" charset="0"/>
              <a:buNone/>
            </a:pPr>
            <a:r>
              <a:rPr lang="en-US" altLang="ko-KR" sz="1800" dirty="0" smtClean="0"/>
              <a:t> (</a:t>
            </a:r>
            <a:r>
              <a:rPr lang="ko-KR" altLang="en-US" sz="1800" dirty="0" smtClean="0"/>
              <a:t>시상식에서 포트폴리오를 전시할 경우 관람객에게 개인정보가 노출될 수 있음</a:t>
            </a:r>
            <a:r>
              <a:rPr lang="en-US" altLang="ko-KR" sz="1800" dirty="0" smtClean="0"/>
              <a:t>)</a:t>
            </a:r>
            <a:r>
              <a:rPr lang="ko-KR" altLang="en-US" sz="1800" dirty="0" smtClean="0"/>
              <a:t> </a:t>
            </a:r>
            <a:endParaRPr lang="en-US" altLang="ko-KR" sz="1800" dirty="0" smtClean="0"/>
          </a:p>
          <a:p>
            <a:pPr lvl="1" eaLnBrk="1" hangingPunct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유의사항</a:t>
            </a:r>
            <a:endParaRPr lang="ko-KR" altLang="en-US" dirty="0"/>
          </a:p>
        </p:txBody>
      </p:sp>
      <p:sp>
        <p:nvSpPr>
          <p:cNvPr id="32771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730807-0553-414D-89D2-9600ED7C7340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ko-KR" altLang="en-US"/>
          </a:p>
        </p:txBody>
      </p:sp>
      <p:sp>
        <p:nvSpPr>
          <p:cNvPr id="34821" name="내용 개체 틀 1"/>
          <p:cNvSpPr txBox="1">
            <a:spLocks/>
          </p:cNvSpPr>
          <p:nvPr/>
        </p:nvSpPr>
        <p:spPr bwMode="auto">
          <a:xfrm>
            <a:off x="34925" y="3933825"/>
            <a:ext cx="9109075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6575" indent="-449263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620713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400"/>
              </a:spcBef>
              <a:buClr>
                <a:srgbClr val="0000FF"/>
              </a:buClr>
              <a:buSzPct val="100000"/>
              <a:buFont typeface="궁서체" pitchFamily="17" charset="-127"/>
              <a:buChar char="⊙"/>
            </a:pPr>
            <a:r>
              <a:rPr kumimoji="0" lang="ko-KR" altLang="en-US" sz="23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유의사항</a:t>
            </a:r>
            <a:r>
              <a:rPr kumimoji="0" lang="en-US" altLang="ko-KR" sz="23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sz="23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각 거점센터</a:t>
            </a:r>
            <a:r>
              <a:rPr kumimoji="0" lang="en-US" altLang="ko-KR" sz="2300" dirty="0">
                <a:solidFill>
                  <a:srgbClr val="0000FF"/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  <a:p>
            <a:pPr lvl="1" eaLnBrk="1" hangingPunct="1">
              <a:lnSpc>
                <a:spcPct val="160000"/>
              </a:lnSpc>
              <a:spcBef>
                <a:spcPts val="600"/>
              </a:spcBef>
              <a:buClr>
                <a:srgbClr val="680000"/>
              </a:buClr>
              <a:buFont typeface="Arial" pitchFamily="34" charset="0"/>
              <a:buChar char="•"/>
            </a:pPr>
            <a:r>
              <a:rPr kumimoji="0" lang="ko-KR" altLang="en-US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예선 진행 관련 제반 정보</a:t>
            </a:r>
            <a:r>
              <a:rPr kumimoji="0" lang="en-US" altLang="ko-KR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kumimoji="0" lang="ko-KR" altLang="en-US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스케줄</a:t>
            </a:r>
            <a:r>
              <a:rPr kumimoji="0" lang="en-US" altLang="ko-KR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진행방식 등</a:t>
            </a:r>
            <a:r>
              <a:rPr kumimoji="0" lang="en-US" altLang="ko-KR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kumimoji="0" lang="ko-KR" altLang="en-US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공인원에 </a:t>
            </a:r>
            <a:r>
              <a:rPr kumimoji="0" lang="ko-KR" altLang="en-US" dirty="0" smtClean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제공 </a:t>
            </a:r>
            <a:endParaRPr kumimoji="0" lang="en-US" altLang="ko-KR" dirty="0" smtClean="0">
              <a:solidFill>
                <a:srgbClr val="680000"/>
              </a:solidFill>
              <a:latin typeface="HY견고딕" pitchFamily="18" charset="-127"/>
              <a:ea typeface="HY견고딕" pitchFamily="18" charset="-127"/>
            </a:endParaRPr>
          </a:p>
          <a:p>
            <a:pPr lvl="1" eaLnBrk="1" hangingPunct="1">
              <a:lnSpc>
                <a:spcPct val="160000"/>
              </a:lnSpc>
              <a:spcBef>
                <a:spcPts val="600"/>
              </a:spcBef>
              <a:buClr>
                <a:srgbClr val="680000"/>
              </a:buClr>
              <a:buFont typeface="Arial" pitchFamily="34" charset="0"/>
              <a:buChar char="•"/>
            </a:pPr>
            <a:r>
              <a:rPr kumimoji="0" lang="ko-KR" altLang="en-US" dirty="0" smtClean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본선 </a:t>
            </a:r>
            <a:r>
              <a:rPr kumimoji="0" lang="ko-KR" altLang="en-US" dirty="0" err="1" smtClean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진출작</a:t>
            </a:r>
            <a:r>
              <a:rPr kumimoji="0" lang="ko-KR" altLang="en-US" dirty="0" smtClean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 공인원 제출 시 포트폴리오 </a:t>
            </a:r>
            <a:r>
              <a:rPr kumimoji="0" lang="ko-KR" altLang="en-US" dirty="0" err="1" smtClean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요약본</a:t>
            </a:r>
            <a:r>
              <a:rPr kumimoji="0" lang="ko-KR" altLang="en-US" dirty="0" smtClean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 포함 필수</a:t>
            </a:r>
            <a:endParaRPr kumimoji="0" lang="en-US" altLang="ko-KR" dirty="0" smtClean="0">
              <a:solidFill>
                <a:srgbClr val="680000"/>
              </a:solidFill>
              <a:latin typeface="HY견고딕" pitchFamily="18" charset="-127"/>
              <a:ea typeface="HY견고딕" pitchFamily="18" charset="-127"/>
            </a:endParaRPr>
          </a:p>
          <a:p>
            <a:pPr lvl="1" eaLnBrk="1" hangingPunct="1">
              <a:lnSpc>
                <a:spcPct val="160000"/>
              </a:lnSpc>
              <a:spcBef>
                <a:spcPts val="600"/>
              </a:spcBef>
              <a:buClr>
                <a:srgbClr val="680000"/>
              </a:buClr>
              <a:buFont typeface="Arial" pitchFamily="34" charset="0"/>
              <a:buChar char="•"/>
            </a:pPr>
            <a:r>
              <a:rPr kumimoji="0" lang="ko-KR" altLang="en-US" dirty="0" smtClean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본선 </a:t>
            </a:r>
            <a:r>
              <a:rPr kumimoji="0" lang="ko-KR" altLang="en-US" dirty="0" err="1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진출자</a:t>
            </a:r>
            <a:r>
              <a:rPr kumimoji="0" lang="ko-KR" altLang="en-US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 명단 송부 시</a:t>
            </a:r>
            <a:r>
              <a:rPr kumimoji="0" lang="en-US" altLang="ko-KR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kumimoji="0" lang="ko-KR" altLang="en-US" dirty="0" smtClean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주민등록번호</a:t>
            </a:r>
            <a:r>
              <a:rPr kumimoji="0" lang="en-US" altLang="ko-KR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휴대폰번호</a:t>
            </a:r>
            <a:r>
              <a:rPr kumimoji="0" lang="en-US" altLang="ko-KR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kumimoji="0" lang="ko-KR" altLang="en-US" dirty="0" err="1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이메일</a:t>
            </a:r>
            <a:r>
              <a:rPr kumimoji="0" lang="ko-KR" altLang="en-US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 주소</a:t>
            </a:r>
            <a:r>
              <a:rPr kumimoji="0" lang="en-US" altLang="ko-KR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dirty="0">
                <a:solidFill>
                  <a:srgbClr val="680000"/>
                </a:solidFill>
                <a:latin typeface="HY견고딕" pitchFamily="18" charset="-127"/>
                <a:ea typeface="HY견고딕" pitchFamily="18" charset="-127"/>
              </a:rPr>
              <a:t>포함 필수</a:t>
            </a:r>
            <a:endParaRPr kumimoji="0" lang="en-US" altLang="ko-KR" dirty="0">
              <a:solidFill>
                <a:srgbClr val="680000"/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순서</a:t>
            </a:r>
            <a:endParaRPr lang="ko-KR" altLang="en-US" dirty="0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>
            <a:off x="534988" y="1989138"/>
            <a:ext cx="3141662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366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경진대회 배경 및 목적</a:t>
            </a:r>
            <a:endParaRPr kumimoji="0" lang="en-US" altLang="ko-KR" sz="2000" kern="0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3825875" y="1989138"/>
            <a:ext cx="2455863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5461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참가자격 및 분야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563563" y="3716338"/>
            <a:ext cx="1655762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366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추진일정</a:t>
            </a:r>
            <a:endParaRPr kumimoji="0" lang="en-US" altLang="ko-KR" sz="2000" kern="0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611188" y="5281613"/>
            <a:ext cx="1608137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366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제출서류</a:t>
            </a:r>
            <a:endParaRPr kumimoji="0" lang="en-US" altLang="ko-KR" sz="2000" kern="0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1547813" y="5913438"/>
            <a:ext cx="2262187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366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본선 심사방법</a:t>
            </a:r>
            <a:endParaRPr kumimoji="0" lang="en-US" altLang="ko-KR" sz="2000" kern="0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778174" y="5281613"/>
            <a:ext cx="2801938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366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포트폴리오 구성 예</a:t>
            </a:r>
          </a:p>
        </p:txBody>
      </p:sp>
      <p:sp>
        <p:nvSpPr>
          <p:cNvPr id="16" name="AutoShape 10"/>
          <p:cNvSpPr>
            <a:spLocks noChangeArrowheads="1"/>
          </p:cNvSpPr>
          <p:nvPr/>
        </p:nvSpPr>
        <p:spPr bwMode="auto">
          <a:xfrm>
            <a:off x="4284663" y="5913438"/>
            <a:ext cx="2890837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366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경진대회 심사총평</a:t>
            </a:r>
          </a:p>
        </p:txBody>
      </p:sp>
      <p:sp>
        <p:nvSpPr>
          <p:cNvPr id="16387" name="슬라이드 번호 개체 틀 17"/>
          <p:cNvSpPr>
            <a:spLocks noGrp="1"/>
          </p:cNvSpPr>
          <p:nvPr>
            <p:ph type="sldNum" sz="quarter" idx="11"/>
          </p:nvPr>
        </p:nvSpPr>
        <p:spPr bwMode="auto">
          <a:xfrm>
            <a:off x="250825" y="6364288"/>
            <a:ext cx="508000" cy="365125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4B8A73-9B94-4465-B927-2F56A2F3F810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307975" y="2781300"/>
            <a:ext cx="4784725" cy="804863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학생포트폴리오 경진대회 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</a:t>
            </a: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                </a:t>
            </a:r>
            <a:r>
              <a:rPr lang="en-US" altLang="ko-K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   </a:t>
            </a:r>
            <a:r>
              <a:rPr lang="ko-KR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추진 일정</a:t>
            </a:r>
            <a:endParaRPr lang="en-US" altLang="ko-KR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284163" y="4437063"/>
            <a:ext cx="4808537" cy="736600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학생포트폴리오 경진대회 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 </a:t>
            </a: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        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제출서류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/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심사방법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/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포상내역 등</a:t>
            </a:r>
            <a:endParaRPr lang="en-US" altLang="ko-KR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54000" y="1130300"/>
            <a:ext cx="4838700" cy="785813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학생포트폴리오 경진대회 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 </a:t>
            </a: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                     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배경 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자격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/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r>
              <a:rPr lang="en-US" altLang="ko-KR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, </a:t>
            </a:r>
            <a:r>
              <a:rPr lang="ko-KR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현황</a:t>
            </a:r>
            <a:endParaRPr lang="en-US" altLang="ko-KR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6423025" y="1989138"/>
            <a:ext cx="1466850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5461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 smtClean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현황</a:t>
            </a:r>
            <a:endParaRPr kumimoji="0" lang="ko-KR" altLang="en-US" sz="2000" kern="0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>
            <a:off x="6084888" y="5300663"/>
            <a:ext cx="1608137" cy="5000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marL="546100" indent="-3667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kern="0" dirty="0">
                <a:solidFill>
                  <a:srgbClr val="0000CC"/>
                </a:solidFill>
                <a:latin typeface="HY헤드라인M" pitchFamily="18" charset="-127"/>
                <a:ea typeface="HY헤드라인M" pitchFamily="18" charset="-127"/>
              </a:rPr>
              <a:t>포상내역</a:t>
            </a:r>
            <a:endParaRPr kumimoji="0" lang="en-US" altLang="ko-KR" sz="2000" kern="0" dirty="0">
              <a:solidFill>
                <a:srgbClr val="0000CC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내용 개체 틀 1"/>
          <p:cNvSpPr>
            <a:spLocks noGrp="1"/>
          </p:cNvSpPr>
          <p:nvPr>
            <p:ph idx="1"/>
          </p:nvPr>
        </p:nvSpPr>
        <p:spPr>
          <a:xfrm>
            <a:off x="457200" y="1285875"/>
            <a:ext cx="8186738" cy="5357813"/>
          </a:xfrm>
        </p:spPr>
        <p:txBody>
          <a:bodyPr/>
          <a:lstStyle/>
          <a:p>
            <a:pPr eaLnBrk="1" hangingPunct="1"/>
            <a:r>
              <a:rPr lang="ko-KR" altLang="en-US" smtClean="0"/>
              <a:t>목적에 맞게 자유형태로 작성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회사</a:t>
            </a:r>
            <a:r>
              <a:rPr lang="en-US" altLang="ko-KR" smtClean="0"/>
              <a:t> </a:t>
            </a:r>
            <a:r>
              <a:rPr lang="ko-KR" altLang="en-US" smtClean="0"/>
              <a:t>인터뷰</a:t>
            </a:r>
            <a:r>
              <a:rPr lang="en-US" altLang="ko-KR" smtClean="0"/>
              <a:t>, </a:t>
            </a:r>
            <a:r>
              <a:rPr lang="ko-KR" altLang="en-US" smtClean="0"/>
              <a:t>대학원 진학 등</a:t>
            </a:r>
            <a:endParaRPr lang="en-US" altLang="ko-KR" smtClean="0"/>
          </a:p>
          <a:p>
            <a:pPr eaLnBrk="1" hangingPunct="1"/>
            <a:r>
              <a:rPr lang="ko-KR" altLang="en-US" smtClean="0"/>
              <a:t>프로필 </a:t>
            </a:r>
            <a:r>
              <a:rPr lang="en-US" altLang="ko-KR" smtClean="0"/>
              <a:t>: </a:t>
            </a:r>
            <a:r>
              <a:rPr lang="ko-KR" altLang="en-US" smtClean="0"/>
              <a:t>자신을 소개하기 위한 내용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이력서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자기소개서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연수경력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인턴쉽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각종 자격증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수상경력 등</a:t>
            </a:r>
            <a:endParaRPr lang="en-US" altLang="ko-KR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포트폴리오 구성 예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5003800" y="3286125"/>
            <a:ext cx="2952750" cy="1928813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8731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Wingdings 2" pitchFamily="18" charset="2"/>
              </a:rPr>
              <a:t>위의 사항들은 포트폴리오에 포함될 수 있는 자료들을 열거한 것이며</a:t>
            </a:r>
            <a:r>
              <a:rPr kumimoji="0" lang="en-US" altLang="ko-KR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Wingdings 2" pitchFamily="18" charset="2"/>
              </a:rPr>
              <a:t>, </a:t>
            </a:r>
            <a:r>
              <a:rPr kumimoji="0" lang="ko-KR" altLang="en-US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Wingdings 2" pitchFamily="18" charset="2"/>
              </a:rPr>
              <a:t>꼭 포함되어야 할 내용은 </a:t>
            </a:r>
            <a:r>
              <a:rPr kumimoji="0" lang="ko-KR" altLang="en-US" sz="1600" b="1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  <a:sym typeface="Wingdings 2" pitchFamily="18" charset="2"/>
              </a:rPr>
              <a:t>아님</a:t>
            </a:r>
            <a:endParaRPr kumimoji="0" lang="en-US" altLang="ko-KR" sz="1600" b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5572125" y="3286125"/>
            <a:ext cx="1857375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97" name="슬라이드 번호 개체 틀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EA0512-ED88-4D82-901D-F33C584AED76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내용 개체 틀 1"/>
          <p:cNvSpPr>
            <a:spLocks noGrp="1"/>
          </p:cNvSpPr>
          <p:nvPr>
            <p:ph idx="1"/>
          </p:nvPr>
        </p:nvSpPr>
        <p:spPr>
          <a:xfrm>
            <a:off x="457200" y="1285875"/>
            <a:ext cx="8186738" cy="5357813"/>
          </a:xfrm>
        </p:spPr>
        <p:txBody>
          <a:bodyPr/>
          <a:lstStyle/>
          <a:p>
            <a:pPr eaLnBrk="1" hangingPunct="1"/>
            <a:r>
              <a:rPr lang="ko-KR" altLang="en-US" smtClean="0"/>
              <a:t>기술부문 </a:t>
            </a:r>
            <a:r>
              <a:rPr lang="en-US" altLang="ko-KR" smtClean="0"/>
              <a:t>: </a:t>
            </a:r>
            <a:r>
              <a:rPr lang="ko-KR" altLang="en-US" smtClean="0"/>
              <a:t>학생 본인이 수행한 학습 및 특정 기술 내용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이수과목 기록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학습성과 관리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학습결과물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국내외 발표논문</a:t>
            </a:r>
            <a:r>
              <a:rPr lang="en-US" altLang="ko-KR" smtClean="0"/>
              <a:t>, </a:t>
            </a:r>
            <a:r>
              <a:rPr lang="ko-KR" altLang="en-US" smtClean="0"/>
              <a:t>졸업논문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상담기록</a:t>
            </a:r>
            <a:endParaRPr lang="en-US" altLang="ko-KR" smtClean="0"/>
          </a:p>
          <a:p>
            <a:pPr lvl="1" eaLnBrk="1" hangingPunct="1"/>
            <a:r>
              <a:rPr lang="ko-KR" altLang="en-US" smtClean="0"/>
              <a:t>동아리 및 봉사활동 기록 등</a:t>
            </a:r>
            <a:endParaRPr lang="en-US" altLang="ko-KR" smtClean="0"/>
          </a:p>
          <a:p>
            <a:pPr eaLnBrk="1" hangingPunct="1"/>
            <a:r>
              <a:rPr lang="ko-KR" altLang="en-US" smtClean="0"/>
              <a:t>원하는 진로</a:t>
            </a:r>
            <a:r>
              <a:rPr lang="en-US" altLang="ko-KR" smtClean="0"/>
              <a:t>, </a:t>
            </a:r>
            <a:r>
              <a:rPr lang="ko-KR" altLang="en-US" smtClean="0"/>
              <a:t>회사</a:t>
            </a:r>
            <a:r>
              <a:rPr lang="en-US" altLang="ko-KR" smtClean="0"/>
              <a:t>, </a:t>
            </a:r>
            <a:r>
              <a:rPr lang="ko-KR" altLang="en-US" smtClean="0"/>
              <a:t>대학원 인터뷰를 위한 내용 포함 가능</a:t>
            </a:r>
            <a:endParaRPr lang="ko-KR" altLang="en-US" sz="2700" smtClean="0">
              <a:solidFill>
                <a:srgbClr val="FF0000"/>
              </a:solidFill>
              <a:latin typeface="굴림" pitchFamily="50" charset="-127"/>
              <a:ea typeface="굴림" pitchFamily="50" charset="-127"/>
              <a:sym typeface="Wingdings 2" pitchFamily="18" charset="2"/>
            </a:endParaRPr>
          </a:p>
          <a:p>
            <a:pPr lvl="1" eaLnBrk="1" hangingPunct="1"/>
            <a:endParaRPr lang="en-US" altLang="ko-KR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포트폴리오 구성 예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5000625" y="2428875"/>
            <a:ext cx="2740025" cy="2428875"/>
          </a:xfrm>
          <a:prstGeom prst="roundRect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268288" indent="-1809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-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학습효과에 따른 실력 향상 정도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  <a:p>
            <a:pPr marL="268288" indent="-1809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사회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,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경제 윤리의식 등  각종 에세이를 통한 본인의 견해 등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  <a:p>
            <a:pPr marL="268288" indent="-18097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자신의 현재의 상태를 파악하고 분석하고 평가 등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5072063" y="2357438"/>
            <a:ext cx="2428875" cy="0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모서리가 둥근 직사각형 8"/>
          <p:cNvSpPr/>
          <p:nvPr/>
        </p:nvSpPr>
        <p:spPr>
          <a:xfrm>
            <a:off x="4929188" y="2000250"/>
            <a:ext cx="2714625" cy="357188"/>
          </a:xfrm>
          <a:prstGeom prst="roundRect">
            <a:avLst/>
          </a:prstGeom>
          <a:noFill/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발전과정의 표현 및 자아 성찰</a:t>
            </a:r>
            <a:endParaRPr kumimoji="0" lang="en-US" altLang="ko-KR" sz="1400" b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822" name="슬라이드 번호 개체 틀 9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70E25D-DC56-445D-A5DF-89E58CC65150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647825" y="4076700"/>
            <a:ext cx="6858000" cy="2232025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경진대회 심사총평 요약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357313"/>
            <a:ext cx="1090613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대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719263" y="4165600"/>
            <a:ext cx="6715125" cy="2000250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장기적인 </a:t>
            </a:r>
            <a:r>
              <a:rPr lang="en-US" altLang="ko-KR" sz="144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Vision </a:t>
            </a:r>
            <a:r>
              <a:rPr lang="ko-KR" altLang="en-US" sz="144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제시와 더불어 목표가 구체적이며 체계적임</a:t>
            </a:r>
            <a:endParaRPr lang="en-US" altLang="ko-KR" sz="1440" b="1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제시한 목표에 부합하도록 실행계획이 잘 작성되어 있음</a:t>
            </a:r>
            <a:endParaRPr lang="en-US" altLang="ko-KR" sz="1440" b="1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lvl="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포트폴리오 작성에서 자기의 목표인 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Medical Robotics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분야의 전문연구원이 되고자 하는 과정이 잘 표현되어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있음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lvl="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학업수행 및 학업 외 활동에 있어서 균형감각을 잃지 않으려는 노력이 돋보임</a:t>
            </a:r>
            <a:endParaRPr lang="en-US" altLang="ko-KR" sz="144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643063" y="1341438"/>
            <a:ext cx="6858000" cy="2374900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28625" y="4076700"/>
            <a:ext cx="1090613" cy="495300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대상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pic>
        <p:nvPicPr>
          <p:cNvPr id="37896" name="Picture 2" descr="C:\Users\yyang\AppData\Local\Microsoft\Windows\Temporary Internet Files\Content.IE5\8ITEL8R0\MC9003352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1928813"/>
            <a:ext cx="11430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1" name="슬라이드 번호 개체 틀 1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2CA9CD-FE4D-4EC8-80A2-7044969293E0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ko-KR" altLang="en-US"/>
          </a:p>
        </p:txBody>
      </p:sp>
      <p:pic>
        <p:nvPicPr>
          <p:cNvPr id="37898" name="Picture 2" descr="C:\Users\yyang\AppData\Local\Microsoft\Windows\Temporary Internet Files\Content.IE5\8ITEL8R0\MC9003352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8" y="4794250"/>
            <a:ext cx="11430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직사각형 16"/>
          <p:cNvSpPr/>
          <p:nvPr/>
        </p:nvSpPr>
        <p:spPr>
          <a:xfrm>
            <a:off x="1768475" y="1458913"/>
            <a:ext cx="6715125" cy="2114550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장기적인 인생목표와 더불어 단기목표까지 구체적이고 체계적으로 제시함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.</a:t>
            </a: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제시된 목표에 맞추어 구체적인 실행계획이 잘 작성되어 있음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.</a:t>
            </a:r>
            <a:endParaRPr lang="ko-KR" altLang="en-US" sz="1440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포트폴리오 작성에 있어 자신의 목표분야인 항공기 재료에 비유하여           재미있게 표현함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.</a:t>
            </a: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학업수행은 물론 학업 외 활동 등을 균형 있게 수행하여 작업능력 함양은     물론 사회적 활동에 매진하는 모습을 보여줌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647825" y="3921125"/>
            <a:ext cx="6858000" cy="2216150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경진대회 심사총평 요약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357313"/>
            <a:ext cx="1090613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719263" y="3992563"/>
            <a:ext cx="6715125" cy="2000250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본인의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전공과 졸업 후 진로가 명확하여 진로를 향한 이력관리가 입체적이며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공학교육과정을 통하여 부족한 부분을 보완해 가는 과정이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우수함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설계포트폴리오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등 학습결과물이 체계적으로 관리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구성되어 있는 점이 매우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우수함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전공분야 외의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비교과과정을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 통하여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생각하고 분석하는 자기성찰의 모습이 매우 인상적이며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협동정신과 </a:t>
            </a:r>
            <a:r>
              <a:rPr lang="ko-KR" altLang="en-US" sz="1400" b="1" dirty="0" err="1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리더쉽이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 잘 반영되어 있어 인증이 추구하는 모범이 된다고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판단됨</a:t>
            </a:r>
            <a:endParaRPr lang="en-US" altLang="ko-KR" sz="144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643063" y="1341438"/>
            <a:ext cx="6858000" cy="2087562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714500" y="1414463"/>
            <a:ext cx="6715125" cy="1870075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본인의 전공과 향후 진로에 대한 목표설정이 명확하게 명기되어 있고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공학교육인증 과정을 통하여 자신의 부족한 부분을 보완해 가는 과정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학업관리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설계 프로젝트 관리 등 내용이 체계적으로 구성되어 있는 점이 매우 </a:t>
            </a:r>
            <a:r>
              <a:rPr lang="ko-KR" altLang="en-US" sz="144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인상적임</a:t>
            </a:r>
            <a:endParaRPr lang="en-US" altLang="ko-KR" sz="144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포트폴리오를 만들고 관리하면서 진로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대학생활</a:t>
            </a:r>
            <a:r>
              <a:rPr lang="en-US" altLang="ko-KR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40" b="1" dirty="0" err="1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비교과</a:t>
            </a:r>
            <a:r>
              <a:rPr lang="ko-KR" altLang="en-US" sz="144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 과정 활동을 체계적으로 보완해 나가는 모습이 잘 나타나고 있어 인증이 추구하는 모범이 된다고 </a:t>
            </a:r>
            <a:r>
              <a:rPr lang="ko-KR" altLang="en-US" sz="144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판단됨</a:t>
            </a:r>
            <a:endParaRPr lang="en-US" altLang="ko-KR" sz="144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28625" y="3911600"/>
            <a:ext cx="1090613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00063" y="4483100"/>
            <a:ext cx="1000125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1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pic>
        <p:nvPicPr>
          <p:cNvPr id="38922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4983163"/>
            <a:ext cx="65881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51" name="슬라이드 번호 개체 틀 1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397B9-DC23-4B92-BAC2-70FEFE0BAB07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ko-KR" altLang="en-US"/>
          </a:p>
        </p:txBody>
      </p:sp>
      <p:pic>
        <p:nvPicPr>
          <p:cNvPr id="38924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2420938"/>
            <a:ext cx="65881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모서리가 둥근 직사각형 16"/>
          <p:cNvSpPr/>
          <p:nvPr/>
        </p:nvSpPr>
        <p:spPr>
          <a:xfrm>
            <a:off x="500063" y="1992313"/>
            <a:ext cx="1000125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1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616075" y="4005263"/>
            <a:ext cx="6858000" cy="2016125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 경진대회 심사총평 요약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352550"/>
            <a:ext cx="1090613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1687513" y="4076700"/>
            <a:ext cx="6715125" cy="1800572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포트폴리오 구성이 체계적으로 잘 되어 있으며</a:t>
            </a:r>
            <a:r>
              <a:rPr lang="en-US" altLang="ko-KR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대학생활과 공학인증과정에 대한 취지와 목표에 대한 이해도가 높음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다양한 설계프로젝트 관리가 종합적이고 체계적임</a:t>
            </a:r>
            <a:r>
              <a:rPr lang="en-US" altLang="ko-KR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특히 실무에 적용할 수 있는 종합설계가 우수함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다양한 대외활동을 통한 진로에 대한 목표설정과 관리가 잘 되어 있음</a:t>
            </a:r>
            <a:endParaRPr lang="en-US" altLang="ko-KR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00063" y="1924050"/>
            <a:ext cx="1000125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2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pic>
        <p:nvPicPr>
          <p:cNvPr id="39943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352675"/>
            <a:ext cx="6588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1" name="슬라이드 번호 개체 틀 8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2FD22A-BBF8-4F75-A531-BA1D119D44B9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619250" y="1341439"/>
            <a:ext cx="6858000" cy="1871538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395288" y="4017963"/>
            <a:ext cx="1090612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1690688" y="1412875"/>
            <a:ext cx="6715125" cy="1656085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포트폴리오 구성이 체계적으로 잘 되어 있으며</a:t>
            </a:r>
            <a:r>
              <a:rPr lang="en-US" altLang="ko-KR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공학교육인증 과정에 대한 취지와 목표에 대한 이해가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높음</a:t>
            </a:r>
            <a:endParaRPr lang="en-US" altLang="ko-KR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설계 프로젝트 관리가 체계적이고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창의적임</a:t>
            </a:r>
            <a:endParaRPr lang="en-US" altLang="ko-KR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다양한 국제 활동을 통한 진로에 대한 목표설정과 관리가 잘 되어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있음</a:t>
            </a:r>
            <a:endParaRPr lang="en-US" altLang="ko-KR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66725" y="4589463"/>
            <a:ext cx="1000125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2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pic>
        <p:nvPicPr>
          <p:cNvPr id="39949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18088"/>
            <a:ext cx="65881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경진대회 심사총평 요약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357313"/>
            <a:ext cx="1090613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28625" y="3933825"/>
            <a:ext cx="1090613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00063" y="4505325"/>
            <a:ext cx="1000125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3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00063" y="1928813"/>
            <a:ext cx="1000125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3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pic>
        <p:nvPicPr>
          <p:cNvPr id="40967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357438"/>
            <a:ext cx="6588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933950"/>
            <a:ext cx="6588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슬라이드 번호 개체 틀 1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1B0234-32D3-4848-80C3-216ED9180164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674813" y="3933825"/>
            <a:ext cx="6858000" cy="2303487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674813" y="1341438"/>
            <a:ext cx="6858000" cy="2430462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746250" y="4005263"/>
            <a:ext cx="6715125" cy="2088033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포트폴리오 구성이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체계적이고 정리가 깔끔하며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장단기 목표의 선정에 따른 계획수립이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우수함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과거와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현재의 모습을 고찰하여 미래의 자신을 계획하고 이를 교과 및 </a:t>
            </a:r>
            <a:r>
              <a:rPr lang="ko-KR" altLang="en-US" sz="1400" b="1" dirty="0" err="1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비교과활동과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 잘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연계하였음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err="1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매학기별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학습활동을 정리하고 분석을 통한 자기성찰이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우수함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다양한 </a:t>
            </a:r>
            <a:r>
              <a:rPr lang="ko-KR" altLang="en-US" sz="1400" b="1" dirty="0" err="1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비교과활동을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 잘 정리하였으며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이에 대한 자기성찰이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우수함</a:t>
            </a:r>
            <a:endParaRPr kumimoji="0" lang="ko-KR" altLang="en-US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746250" y="1412875"/>
            <a:ext cx="6715125" cy="2262188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포트폴리오 구성이 체계적이고 정리가 깔끔하며</a:t>
            </a:r>
            <a:r>
              <a:rPr lang="en-US" altLang="ko-KR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장단기 목표선정에 따른 수립 계획이 우수함</a:t>
            </a:r>
            <a:r>
              <a:rPr lang="en-US" altLang="ko-KR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.</a:t>
            </a:r>
            <a:endParaRPr lang="en-US" altLang="ko-KR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과거 및 현재의 모습을 고찰하여 미래의 나를 계획하고 이를 학습 및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학습 외 </a:t>
            </a: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활동과 잘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연계하였음</a:t>
            </a:r>
            <a:endParaRPr lang="en-US" altLang="ko-KR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kumimoji="0" lang="ko-KR" altLang="en-US" sz="1400" b="1" dirty="0" err="1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매학기별</a:t>
            </a:r>
            <a:r>
              <a:rPr kumimoji="0"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 학습 활동 정리 및 분석을 통한 자기 성찰이 우수함</a:t>
            </a:r>
            <a:r>
              <a:rPr kumimoji="0" lang="en-US" altLang="ko-KR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.</a:t>
            </a: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kumimoji="0" lang="ko-KR" altLang="en-US" sz="1400" b="1" dirty="0" err="1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비교과</a:t>
            </a:r>
            <a:r>
              <a:rPr kumimoji="0"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 활동 측면의 활동 분야가 다양하고 활동 내역의 배경 및 후기 등의 정리가 </a:t>
            </a:r>
            <a:r>
              <a:rPr kumimoji="0"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우수함</a:t>
            </a:r>
            <a:endParaRPr kumimoji="0" lang="ko-KR" altLang="en-US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경진대회 심사총평 요약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357313"/>
            <a:ext cx="1090613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28625" y="3816350"/>
            <a:ext cx="1090613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00063" y="4387850"/>
            <a:ext cx="1000125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4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00063" y="1928813"/>
            <a:ext cx="1000125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4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pic>
        <p:nvPicPr>
          <p:cNvPr id="41991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357438"/>
            <a:ext cx="6588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816475"/>
            <a:ext cx="6588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슬라이드 번호 개체 틀 1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390228-6094-4F0E-842A-F7A52336EE10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674813" y="3789363"/>
            <a:ext cx="6858000" cy="1799877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674813" y="1341438"/>
            <a:ext cx="6858000" cy="1943546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746250" y="3860800"/>
            <a:ext cx="6715125" cy="1584424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kumimoji="0" lang="ko-KR" altLang="en-US" sz="1400" b="1" dirty="0" err="1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학기별</a:t>
            </a:r>
            <a:r>
              <a:rPr kumimoji="0"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성과를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성찰일지 형식으로 짜임새 있게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작성하였음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설계교과목들에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대해서도 기획배경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설계과정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소요이론과 피드백 및 소감을 체계적으로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정리하였음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자기계발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실적과 미래계획도 조리 있게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작성되었음</a:t>
            </a:r>
            <a:endParaRPr kumimoji="0" lang="ko-KR" altLang="en-US" sz="16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746250" y="1412875"/>
            <a:ext cx="6715125" cy="1728093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자기 탐색을 통한 목표 설정 및 실행 계획이 짜임새 있게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작성됨</a:t>
            </a:r>
            <a:endParaRPr lang="en-US" altLang="ko-KR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AP(</a:t>
            </a:r>
            <a:r>
              <a:rPr lang="ko-KR" altLang="en-US" sz="1400" b="1" dirty="0" err="1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대학과목이수제</a:t>
            </a:r>
            <a:r>
              <a:rPr lang="en-US" altLang="ko-KR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), KAIST </a:t>
            </a: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하계 연구프로그램 등 진로와 관련된 탐색활동을 적극적으로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수행함</a:t>
            </a:r>
            <a:endParaRPr lang="en-US" altLang="ko-KR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해외 인턴</a:t>
            </a:r>
            <a:r>
              <a:rPr lang="en-US" altLang="ko-KR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기업 인턴 등 학습 활동 외에 동아리 활동</a:t>
            </a:r>
            <a:r>
              <a:rPr lang="en-US" altLang="ko-KR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해외 봉사 등을 균형 있게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수행함</a:t>
            </a:r>
            <a:endParaRPr kumimoji="0" lang="ko-KR" altLang="en-US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경진대회 심사총평 요약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428625" y="1357313"/>
            <a:ext cx="1090613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(7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28625" y="3816350"/>
            <a:ext cx="1090613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금 상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(8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500063" y="4387850"/>
            <a:ext cx="1000125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5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00063" y="1928813"/>
            <a:ext cx="1000125" cy="35718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제 </a:t>
            </a: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5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분야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pic>
        <p:nvPicPr>
          <p:cNvPr id="41991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357438"/>
            <a:ext cx="6588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2" name="Picture 4" descr="C:\Users\yyang\AppData\Local\Microsoft\Windows\Temporary Internet Files\Content.IE5\8IQACL9W\MC900287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816475"/>
            <a:ext cx="65881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0" name="슬라이드 번호 개체 틀 1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390228-6094-4F0E-842A-F7A52336EE10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674813" y="3789364"/>
            <a:ext cx="6858000" cy="1528762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674813" y="1341438"/>
            <a:ext cx="6858000" cy="1943546"/>
          </a:xfrm>
          <a:prstGeom prst="rect">
            <a:avLst/>
          </a:prstGeom>
          <a:solidFill>
            <a:srgbClr val="D2ECB6"/>
          </a:solidFill>
          <a:ln w="3175" cmpd="sng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746250" y="3860800"/>
            <a:ext cx="6715125" cy="1368400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kumimoji="0"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미래 진로를 확실하게 설정하고</a:t>
            </a:r>
            <a:r>
              <a:rPr kumimoji="0" lang="en-US" altLang="ko-KR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, </a:t>
            </a:r>
            <a:r>
              <a:rPr kumimoji="0"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학교생활을 집중력 있게 관리하였음</a:t>
            </a:r>
            <a:endParaRPr kumimoji="0" lang="en-US" altLang="ko-KR" sz="1400" b="1" dirty="0" smtClean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  <a:p>
            <a:pPr marL="355600" lvl="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kumimoji="0"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학업 및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학업 및 이력관리를 짜임새 있게 정리하였으며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장차 유능한 식품공학인재로 성장할 가능성이 </a:t>
            </a:r>
            <a:r>
              <a:rPr lang="ko-KR" altLang="en-US" sz="1400" b="1" dirty="0" err="1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커보임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746250" y="1412875"/>
            <a:ext cx="6715125" cy="1728093"/>
          </a:xfrm>
          <a:prstGeom prst="rect">
            <a:avLst/>
          </a:prstGeom>
          <a:solidFill>
            <a:schemeClr val="bg1"/>
          </a:solidFill>
          <a:ln w="3175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err="1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롤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itchFamily="18" charset="-127"/>
                <a:ea typeface="HY강M" pitchFamily="18" charset="-127"/>
              </a:rPr>
              <a:t>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모델을 선정하고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,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적성검사 등을 통해 본인을 파악하고 미래를 향해 어떻게 교과</a:t>
            </a:r>
            <a:r>
              <a:rPr lang="en-US" altLang="ko-KR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/</a:t>
            </a:r>
            <a:r>
              <a:rPr lang="ko-KR" altLang="en-US" sz="1400" b="1" dirty="0" err="1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비교과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 활동을 해왔는지 잘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표현함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실용적인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프로그램을 체계적으로 운영하여 학업성과 뿐만 아니라 사회에 진출해서도 유용한 인재로 활약할 잠재력이 매우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높음</a:t>
            </a:r>
            <a:endParaRPr lang="en-US" altLang="ko-KR" sz="1400" b="1" dirty="0" smtClean="0">
              <a:solidFill>
                <a:schemeClr val="tx1"/>
              </a:solidFill>
              <a:latin typeface="HY강M" panose="02030600000101010101" pitchFamily="18" charset="-127"/>
              <a:ea typeface="HY강M" panose="02030600000101010101" pitchFamily="18" charset="-127"/>
            </a:endParaRPr>
          </a:p>
          <a:p>
            <a:pPr marL="355600" indent="-268288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Wingdings" pitchFamily="2" charset="2"/>
              <a:buChar char="ü"/>
              <a:defRPr/>
            </a:pP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체계적인 </a:t>
            </a:r>
            <a:r>
              <a:rPr lang="ko-KR" altLang="en-US" sz="1400" b="1" dirty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정리와 자기 관리 목표에 대한 노력이 </a:t>
            </a:r>
            <a:r>
              <a:rPr lang="ko-KR" altLang="en-US" sz="1400" b="1" dirty="0" smtClean="0">
                <a:solidFill>
                  <a:schemeClr val="tx1"/>
                </a:solidFill>
                <a:latin typeface="HY강M" panose="02030600000101010101" pitchFamily="18" charset="-127"/>
                <a:ea typeface="HY강M" panose="02030600000101010101" pitchFamily="18" charset="-127"/>
              </a:rPr>
              <a:t>엿보임</a:t>
            </a:r>
            <a:endParaRPr kumimoji="0" lang="ko-KR" altLang="en-US" sz="1400" b="1" dirty="0">
              <a:solidFill>
                <a:schemeClr val="tx1"/>
              </a:solidFill>
              <a:latin typeface="HY강M" pitchFamily="18" charset="-127"/>
              <a:ea typeface="HY강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273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14500" y="2000250"/>
            <a:ext cx="57864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kumimoji="0" lang="ko-KR" altLang="en-US" sz="5400">
                <a:solidFill>
                  <a:srgbClr val="0000FF"/>
                </a:solidFill>
                <a:latin typeface="Brush Script Std"/>
                <a:ea typeface="맑은 고딕" pitchFamily="50" charset="-127"/>
              </a:rPr>
              <a:t>감사합니다</a:t>
            </a:r>
            <a:r>
              <a:rPr kumimoji="0" lang="en-US" altLang="ko-KR" sz="5400">
                <a:solidFill>
                  <a:srgbClr val="0000FF"/>
                </a:solidFill>
                <a:latin typeface="Brush Script Std"/>
                <a:ea typeface="맑은 고딕" pitchFamily="50" charset="-127"/>
              </a:rPr>
              <a:t>.</a:t>
            </a:r>
            <a:endParaRPr kumimoji="0" lang="ko-KR" altLang="en-US" sz="5400">
              <a:solidFill>
                <a:srgbClr val="0000FF"/>
              </a:solidFill>
              <a:latin typeface="Brush Script Std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내용 개체 틀 1"/>
          <p:cNvSpPr>
            <a:spLocks noGrp="1"/>
          </p:cNvSpPr>
          <p:nvPr>
            <p:ph idx="1"/>
          </p:nvPr>
        </p:nvSpPr>
        <p:spPr>
          <a:xfrm>
            <a:off x="457200" y="1285875"/>
            <a:ext cx="8401050" cy="5357813"/>
          </a:xfrm>
        </p:spPr>
        <p:txBody>
          <a:bodyPr/>
          <a:lstStyle/>
          <a:p>
            <a:pPr eaLnBrk="1" hangingPunct="1">
              <a:lnSpc>
                <a:spcPct val="140000"/>
              </a:lnSpc>
              <a:tabLst>
                <a:tab pos="2092325" algn="l"/>
              </a:tabLst>
            </a:pPr>
            <a:r>
              <a:rPr lang="en-US" altLang="ko-KR" sz="2400" smtClean="0">
                <a:latin typeface="HY헤드라인M" pitchFamily="18" charset="-127"/>
                <a:ea typeface="HY헤드라인M" pitchFamily="18" charset="-127"/>
              </a:rPr>
              <a:t>Global </a:t>
            </a:r>
            <a:r>
              <a:rPr lang="ko-KR" altLang="en-US" sz="2400" smtClean="0">
                <a:latin typeface="HY헤드라인M" pitchFamily="18" charset="-127"/>
                <a:ea typeface="HY헤드라인M" pitchFamily="18" charset="-127"/>
              </a:rPr>
              <a:t>산업 및 연구의 요구에 부응하는 </a:t>
            </a:r>
            <a:r>
              <a:rPr lang="ko-KR" altLang="en-US" sz="2400" smtClean="0">
                <a:solidFill>
                  <a:srgbClr val="CC00FF"/>
                </a:solidFill>
                <a:latin typeface="HY헤드라인M" pitchFamily="18" charset="-127"/>
                <a:ea typeface="HY헤드라인M" pitchFamily="18" charset="-127"/>
              </a:rPr>
              <a:t>창의적능력 및 효과적 전달능력의 개발</a:t>
            </a:r>
            <a:endParaRPr lang="en-US" altLang="ko-KR" sz="2400" smtClean="0">
              <a:solidFill>
                <a:srgbClr val="CC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40000"/>
              </a:lnSpc>
              <a:tabLst>
                <a:tab pos="2092325" algn="l"/>
              </a:tabLst>
            </a:pPr>
            <a:r>
              <a:rPr lang="ko-KR" altLang="en-US" sz="2400" smtClean="0">
                <a:latin typeface="HY헤드라인M" pitchFamily="18" charset="-127"/>
                <a:ea typeface="HY헤드라인M" pitchFamily="18" charset="-127"/>
              </a:rPr>
              <a:t>경력 개발의 필요성을 부각하여 보다 </a:t>
            </a:r>
            <a:r>
              <a:rPr lang="ko-KR" altLang="en-US" sz="2400" smtClean="0">
                <a:solidFill>
                  <a:srgbClr val="CC00FF"/>
                </a:solidFill>
                <a:latin typeface="HY헤드라인M" pitchFamily="18" charset="-127"/>
                <a:ea typeface="HY헤드라인M" pitchFamily="18" charset="-127"/>
              </a:rPr>
              <a:t>적극적인 자기    개발능력 함양 및  홍보 구축 유도 </a:t>
            </a:r>
            <a:endParaRPr lang="en-US" altLang="ko-KR" sz="2400" smtClean="0">
              <a:solidFill>
                <a:srgbClr val="CC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40000"/>
              </a:lnSpc>
              <a:tabLst>
                <a:tab pos="2092325" algn="l"/>
              </a:tabLst>
            </a:pPr>
            <a:r>
              <a:rPr lang="ko-KR" altLang="en-US" sz="2400" smtClean="0">
                <a:latin typeface="HY헤드라인M" pitchFamily="18" charset="-127"/>
                <a:ea typeface="HY헤드라인M" pitchFamily="18" charset="-127"/>
              </a:rPr>
              <a:t>미래의 고용주에게 엔지니어로서의 </a:t>
            </a:r>
            <a:r>
              <a:rPr lang="ko-KR" altLang="en-US" sz="2400" smtClean="0">
                <a:solidFill>
                  <a:srgbClr val="CC00FF"/>
                </a:solidFill>
                <a:latin typeface="HY헤드라인M" pitchFamily="18" charset="-127"/>
                <a:ea typeface="HY헤드라인M" pitchFamily="18" charset="-127"/>
              </a:rPr>
              <a:t>자신의 전문적인   재능을 표출하는 기회 제공</a:t>
            </a:r>
            <a:endParaRPr lang="en-US" altLang="ko-KR" sz="2400" smtClean="0">
              <a:solidFill>
                <a:srgbClr val="CC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40000"/>
              </a:lnSpc>
              <a:tabLst>
                <a:tab pos="2092325" algn="l"/>
              </a:tabLst>
            </a:pPr>
            <a:r>
              <a:rPr lang="ko-KR" altLang="en-US" sz="2400" smtClean="0">
                <a:latin typeface="HY헤드라인M" pitchFamily="18" charset="-127"/>
                <a:ea typeface="HY헤드라인M" pitchFamily="18" charset="-127"/>
              </a:rPr>
              <a:t>자신의 학업활동 및 학업성과에 대한 </a:t>
            </a:r>
            <a:r>
              <a:rPr lang="ko-KR" altLang="en-US" sz="2400" smtClean="0">
                <a:solidFill>
                  <a:srgbClr val="CC00FF"/>
                </a:solidFill>
                <a:latin typeface="HY헤드라인M" pitchFamily="18" charset="-127"/>
                <a:ea typeface="HY헤드라인M" pitchFamily="18" charset="-127"/>
              </a:rPr>
              <a:t>체계적 관리 능력 및 효과적 전달 능력 배양 유도</a:t>
            </a:r>
            <a:endParaRPr lang="en-US" altLang="ko-KR" sz="2400" smtClean="0">
              <a:solidFill>
                <a:srgbClr val="CC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eaLnBrk="1" hangingPunct="1">
              <a:lnSpc>
                <a:spcPct val="140000"/>
              </a:lnSpc>
              <a:tabLst>
                <a:tab pos="2092325" algn="l"/>
              </a:tabLst>
            </a:pPr>
            <a:endParaRPr lang="en-US" altLang="ko-KR" sz="2400" smtClean="0">
              <a:solidFill>
                <a:srgbClr val="CC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경진대회 배경 및 목적</a:t>
            </a:r>
            <a:endParaRPr lang="ko-KR" altLang="en-US" dirty="0"/>
          </a:p>
        </p:txBody>
      </p:sp>
      <p:sp>
        <p:nvSpPr>
          <p:cNvPr id="17411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2FF68E-314E-4819-A844-1BF9620FAC7A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내용 개체 틀 1"/>
          <p:cNvSpPr>
            <a:spLocks noGrp="1"/>
          </p:cNvSpPr>
          <p:nvPr>
            <p:ph idx="1"/>
          </p:nvPr>
        </p:nvSpPr>
        <p:spPr>
          <a:xfrm>
            <a:off x="468313" y="1268413"/>
            <a:ext cx="8186737" cy="5357812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2015</a:t>
            </a:r>
            <a:r>
              <a:rPr lang="ko-KR" altLang="en-US" dirty="0" smtClean="0"/>
              <a:t>년 현재 </a:t>
            </a:r>
            <a:r>
              <a:rPr lang="en-US" altLang="ko-KR" dirty="0" smtClean="0">
                <a:solidFill>
                  <a:srgbClr val="FF0000"/>
                </a:solidFill>
              </a:rPr>
              <a:t>4</a:t>
            </a:r>
            <a:r>
              <a:rPr lang="ko-KR" altLang="en-US" dirty="0" smtClean="0">
                <a:solidFill>
                  <a:srgbClr val="FF0000"/>
                </a:solidFill>
              </a:rPr>
              <a:t>년제 공학계열</a:t>
            </a:r>
            <a:r>
              <a:rPr lang="ko-KR" altLang="en-US" dirty="0" smtClean="0"/>
              <a:t> 대학에 재학 중인 </a:t>
            </a:r>
            <a:r>
              <a:rPr lang="en-US" altLang="ko-KR" dirty="0" smtClean="0"/>
              <a:t>3, 4</a:t>
            </a:r>
            <a:r>
              <a:rPr lang="ko-KR" altLang="en-US" dirty="0" smtClean="0"/>
              <a:t>학년 재학생</a:t>
            </a:r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2015</a:t>
            </a:r>
            <a:r>
              <a:rPr lang="ko-KR" altLang="en-US" dirty="0" smtClean="0"/>
              <a:t>년 현재 </a:t>
            </a:r>
            <a:r>
              <a:rPr lang="en-US" altLang="ko-KR" dirty="0" smtClean="0">
                <a:solidFill>
                  <a:srgbClr val="FF0000"/>
                </a:solidFill>
              </a:rPr>
              <a:t>2,3</a:t>
            </a:r>
            <a:r>
              <a:rPr lang="ko-KR" altLang="en-US" dirty="0" smtClean="0">
                <a:solidFill>
                  <a:srgbClr val="FF0000"/>
                </a:solidFill>
              </a:rPr>
              <a:t>년제 공학계열 </a:t>
            </a:r>
            <a:r>
              <a:rPr lang="ko-KR" altLang="en-US" dirty="0" smtClean="0"/>
              <a:t>대학에 재학중인 </a:t>
            </a:r>
            <a:r>
              <a:rPr lang="en-US" altLang="ko-KR" dirty="0" smtClean="0"/>
              <a:t>2,3</a:t>
            </a:r>
            <a:r>
              <a:rPr lang="ko-KR" altLang="en-US" dirty="0" smtClean="0"/>
              <a:t>학년 재학생</a:t>
            </a:r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en-US" altLang="ko-KR" dirty="0" smtClean="0"/>
              <a:t>1</a:t>
            </a:r>
            <a:r>
              <a:rPr lang="ko-KR" altLang="en-US" dirty="0" smtClean="0"/>
              <a:t>명이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개의 포트폴리오 제출</a:t>
            </a:r>
            <a:endParaRPr lang="en-US" altLang="ko-KR" dirty="0" smtClean="0"/>
          </a:p>
          <a:p>
            <a:pPr eaLnBrk="1" hangingPunct="1"/>
            <a:endParaRPr lang="en-US" altLang="ko-KR" dirty="0" smtClean="0"/>
          </a:p>
          <a:p>
            <a:pPr eaLnBrk="1" hangingPunct="1"/>
            <a:r>
              <a:rPr lang="ko-KR" altLang="en-US" dirty="0" err="1" smtClean="0"/>
              <a:t>팀단위의</a:t>
            </a:r>
            <a:r>
              <a:rPr lang="ko-KR" altLang="en-US" dirty="0" smtClean="0"/>
              <a:t> 포트폴리오 제출은 허용하지 않음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참가 자격</a:t>
            </a:r>
            <a:endParaRPr lang="ko-KR" altLang="en-US" dirty="0"/>
          </a:p>
        </p:txBody>
      </p:sp>
      <p:pic>
        <p:nvPicPr>
          <p:cNvPr id="17412" name="Picture 2" descr="C:\Users\yyang\Pictures\Microsoft Clip Organizer\j03797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141663"/>
            <a:ext cx="1081088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C:\Users\yyang\AppData\Local\Microsoft\Windows\Temporary Internet Files\Content.IE5\VXKCHZA5\MC9003381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095625"/>
            <a:ext cx="1851025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C:\Users\yyang\Pictures\Microsoft Clip Organizer\j0297565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755" y="5013325"/>
            <a:ext cx="1574081" cy="1007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슬라이드 번호 개체 틀 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E7F555-1D1F-4331-8F5B-6234CBD98B94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참가분야</a:t>
            </a:r>
            <a:r>
              <a:rPr lang="en-US" altLang="ko-KR" dirty="0" smtClean="0"/>
              <a:t>(4</a:t>
            </a:r>
            <a:r>
              <a:rPr lang="ko-KR" altLang="en-US" dirty="0" smtClean="0"/>
              <a:t>년제 대학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554038" y="2135188"/>
            <a:ext cx="1857375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552450" y="2916238"/>
            <a:ext cx="1857375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52450" y="4500563"/>
            <a:ext cx="1857375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52450" y="3708400"/>
            <a:ext cx="1857375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3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000375" y="21351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기계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440" name="AutoShape 74"/>
          <p:cNvSpPr>
            <a:spLocks noChangeArrowheads="1"/>
          </p:cNvSpPr>
          <p:nvPr/>
        </p:nvSpPr>
        <p:spPr bwMode="auto">
          <a:xfrm>
            <a:off x="582613" y="1414463"/>
            <a:ext cx="1857375" cy="414337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kumimoji="0" lang="ko-KR" altLang="en-US" sz="2000">
                <a:latin typeface="HY헤드라인M" pitchFamily="18" charset="-127"/>
                <a:ea typeface="HY헤드라인M" pitchFamily="18" charset="-127"/>
              </a:rPr>
              <a:t>분 류</a:t>
            </a:r>
          </a:p>
        </p:txBody>
      </p:sp>
      <p:cxnSp>
        <p:nvCxnSpPr>
          <p:cNvPr id="20" name="직선 연결선 19"/>
          <p:cNvCxnSpPr/>
          <p:nvPr/>
        </p:nvCxnSpPr>
        <p:spPr>
          <a:xfrm>
            <a:off x="654050" y="1849438"/>
            <a:ext cx="1714500" cy="1587"/>
          </a:xfrm>
          <a:prstGeom prst="line">
            <a:avLst/>
          </a:prstGeom>
          <a:ln w="25400">
            <a:solidFill>
              <a:srgbClr val="0000CC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2" name="AutoShape 74"/>
          <p:cNvSpPr>
            <a:spLocks noChangeArrowheads="1"/>
          </p:cNvSpPr>
          <p:nvPr/>
        </p:nvSpPr>
        <p:spPr bwMode="auto">
          <a:xfrm>
            <a:off x="3082925" y="1414463"/>
            <a:ext cx="5357813" cy="414337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kumimoji="0" lang="ko-KR" altLang="en-US" sz="2000">
                <a:latin typeface="HY헤드라인M" pitchFamily="18" charset="-127"/>
                <a:ea typeface="HY헤드라인M" pitchFamily="18" charset="-127"/>
              </a:rPr>
              <a:t>학 문 분 야</a:t>
            </a:r>
          </a:p>
        </p:txBody>
      </p:sp>
      <p:cxnSp>
        <p:nvCxnSpPr>
          <p:cNvPr id="23" name="직선 연결선 22"/>
          <p:cNvCxnSpPr/>
          <p:nvPr/>
        </p:nvCxnSpPr>
        <p:spPr>
          <a:xfrm flipV="1">
            <a:off x="3000375" y="1849438"/>
            <a:ext cx="5511800" cy="7937"/>
          </a:xfrm>
          <a:prstGeom prst="line">
            <a:avLst/>
          </a:prstGeom>
          <a:ln w="25400">
            <a:solidFill>
              <a:srgbClr val="0000CC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직사각형 20"/>
          <p:cNvSpPr/>
          <p:nvPr/>
        </p:nvSpPr>
        <p:spPr>
          <a:xfrm>
            <a:off x="5857875" y="21351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조선해양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429125" y="21351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항공우주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3000375" y="4500563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화공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9" name="모서리가 둥근 직사각형 28"/>
          <p:cNvSpPr/>
          <p:nvPr/>
        </p:nvSpPr>
        <p:spPr>
          <a:xfrm>
            <a:off x="5857875" y="4500563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재료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4429125" y="4500563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생명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286625" y="4500563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>
                <a:latin typeface="HY헤드라인M" pitchFamily="18" charset="-127"/>
                <a:ea typeface="HY헤드라인M" pitchFamily="18" charset="-127"/>
              </a:rPr>
              <a:t>섬유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000375" y="3708400"/>
            <a:ext cx="1285875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전기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857875" y="3708400"/>
            <a:ext cx="1285875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산업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429125" y="3708400"/>
            <a:ext cx="1285875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전자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3000375" y="291623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토목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857875" y="291623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환경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4429125" y="291623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건축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286625" y="291623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자원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482" name="슬라이드 번호 개체 틀 2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08EAAB-ABEB-40D9-B49E-72764138F2C1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ko-KR" altLang="en-US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571500" y="5286375"/>
            <a:ext cx="1857375" cy="493713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5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1" name="모서리가 둥근 직사각형 40"/>
          <p:cNvSpPr/>
          <p:nvPr/>
        </p:nvSpPr>
        <p:spPr>
          <a:xfrm>
            <a:off x="3000375" y="5286375"/>
            <a:ext cx="1285875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컴퓨터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>
          <a:xfrm>
            <a:off x="4429125" y="5286375"/>
            <a:ext cx="1285875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정보공학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>
          <a:xfrm>
            <a:off x="5857875" y="5286375"/>
            <a:ext cx="1285875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IT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308850" y="5302250"/>
            <a:ext cx="1285875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기타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농공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400" b="1" dirty="0" err="1">
                <a:latin typeface="HY헤드라인M" pitchFamily="18" charset="-127"/>
                <a:ea typeface="HY헤드라인M" pitchFamily="18" charset="-127"/>
              </a:rPr>
              <a:t>식품등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참가분야</a:t>
            </a:r>
            <a:r>
              <a:rPr lang="en-US" altLang="ko-KR" dirty="0" smtClean="0"/>
              <a:t>(2,3</a:t>
            </a:r>
            <a:r>
              <a:rPr lang="ko-KR" altLang="en-US" dirty="0" smtClean="0"/>
              <a:t>년제 대학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554038" y="2135188"/>
            <a:ext cx="1857375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552450" y="4014788"/>
            <a:ext cx="1857375" cy="493712"/>
          </a:xfrm>
          <a:prstGeom prst="roundRect">
            <a:avLst/>
          </a:prstGeom>
          <a:solidFill>
            <a:srgbClr val="1B2E49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분야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000375" y="21351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기계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462" name="AutoShape 74"/>
          <p:cNvSpPr>
            <a:spLocks noChangeArrowheads="1"/>
          </p:cNvSpPr>
          <p:nvPr/>
        </p:nvSpPr>
        <p:spPr bwMode="auto">
          <a:xfrm>
            <a:off x="582613" y="1414463"/>
            <a:ext cx="1857375" cy="414337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kumimoji="0" lang="ko-KR" altLang="en-US" sz="2000">
                <a:latin typeface="HY헤드라인M" pitchFamily="18" charset="-127"/>
                <a:ea typeface="HY헤드라인M" pitchFamily="18" charset="-127"/>
              </a:rPr>
              <a:t>분 류</a:t>
            </a:r>
          </a:p>
        </p:txBody>
      </p:sp>
      <p:cxnSp>
        <p:nvCxnSpPr>
          <p:cNvPr id="20" name="직선 연결선 19"/>
          <p:cNvCxnSpPr/>
          <p:nvPr/>
        </p:nvCxnSpPr>
        <p:spPr>
          <a:xfrm>
            <a:off x="654050" y="1849438"/>
            <a:ext cx="1714500" cy="1587"/>
          </a:xfrm>
          <a:prstGeom prst="line">
            <a:avLst/>
          </a:prstGeom>
          <a:ln w="25400">
            <a:solidFill>
              <a:srgbClr val="0000CC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AutoShape 74"/>
          <p:cNvSpPr>
            <a:spLocks noChangeArrowheads="1"/>
          </p:cNvSpPr>
          <p:nvPr/>
        </p:nvSpPr>
        <p:spPr bwMode="auto">
          <a:xfrm>
            <a:off x="3082925" y="1414463"/>
            <a:ext cx="5357813" cy="414337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kumimoji="0" lang="ko-KR" altLang="en-US" sz="2000">
                <a:latin typeface="HY헤드라인M" pitchFamily="18" charset="-127"/>
                <a:ea typeface="HY헤드라인M" pitchFamily="18" charset="-127"/>
              </a:rPr>
              <a:t>학 문 분 야</a:t>
            </a:r>
          </a:p>
        </p:txBody>
      </p:sp>
      <p:cxnSp>
        <p:nvCxnSpPr>
          <p:cNvPr id="23" name="직선 연결선 22"/>
          <p:cNvCxnSpPr/>
          <p:nvPr/>
        </p:nvCxnSpPr>
        <p:spPr>
          <a:xfrm flipV="1">
            <a:off x="3000375" y="1849438"/>
            <a:ext cx="5511800" cy="7937"/>
          </a:xfrm>
          <a:prstGeom prst="line">
            <a:avLst/>
          </a:prstGeom>
          <a:ln w="25400">
            <a:solidFill>
              <a:srgbClr val="0000CC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모서리가 둥근 직사각형 20"/>
          <p:cNvSpPr/>
          <p:nvPr/>
        </p:nvSpPr>
        <p:spPr>
          <a:xfrm>
            <a:off x="5857875" y="21351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화공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429125" y="21351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재료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" name="모서리가 둥근 직사각형 27"/>
          <p:cNvSpPr/>
          <p:nvPr/>
        </p:nvSpPr>
        <p:spPr>
          <a:xfrm>
            <a:off x="3000375" y="4806950"/>
            <a:ext cx="1285875" cy="49371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기타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모서리가 둥근 직사각형 31"/>
          <p:cNvSpPr/>
          <p:nvPr/>
        </p:nvSpPr>
        <p:spPr>
          <a:xfrm>
            <a:off x="3000375" y="40147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전기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5857875" y="40147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컴퓨터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4429125" y="40147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전자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6" name="모서리가 둥근 직사각형 35"/>
          <p:cNvSpPr/>
          <p:nvPr/>
        </p:nvSpPr>
        <p:spPr>
          <a:xfrm>
            <a:off x="3000375" y="291623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토목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7" name="모서리가 둥근 직사각형 36"/>
          <p:cNvSpPr/>
          <p:nvPr/>
        </p:nvSpPr>
        <p:spPr>
          <a:xfrm>
            <a:off x="7286625" y="40147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산업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4429125" y="291623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건축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482" name="슬라이드 번호 개체 틀 26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FF49FE-BD6D-43D7-99C9-BD97CBA3452A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ko-KR" altLang="en-US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7316788" y="2135188"/>
            <a:ext cx="1285875" cy="49371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화공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7"/>
          <p:cNvSpPr>
            <a:spLocks noChangeArrowheads="1"/>
          </p:cNvSpPr>
          <p:nvPr/>
        </p:nvSpPr>
        <p:spPr bwMode="gray">
          <a:xfrm>
            <a:off x="142875" y="1269579"/>
            <a:ext cx="3060700" cy="503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4776"/>
              </a:gs>
              <a:gs pos="50000">
                <a:srgbClr val="CC99FF"/>
              </a:gs>
              <a:gs pos="100000">
                <a:srgbClr val="5E4776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ko-KR" altLang="ko-KR" sz="2800" dirty="0">
                <a:latin typeface="HY울릉도M" pitchFamily="18" charset="-127"/>
                <a:ea typeface="HY울릉도M" pitchFamily="18" charset="-127"/>
              </a:rPr>
              <a:t> </a:t>
            </a:r>
            <a:r>
              <a:rPr lang="ko-KR" sz="2400" dirty="0">
                <a:latin typeface="HY울릉도M" pitchFamily="18" charset="-127"/>
                <a:ea typeface="HY울릉도M" pitchFamily="18" charset="-127"/>
              </a:rPr>
              <a:t>지역별 입상자 </a:t>
            </a:r>
            <a:r>
              <a:rPr lang="ko-KR" altLang="en-US" sz="2400" dirty="0" smtClean="0">
                <a:latin typeface="HY울릉도M" pitchFamily="18" charset="-127"/>
                <a:ea typeface="HY울릉도M" pitchFamily="18" charset="-127"/>
              </a:rPr>
              <a:t>현황</a:t>
            </a:r>
            <a:endParaRPr lang="ko-KR" dirty="0"/>
          </a:p>
        </p:txBody>
      </p:sp>
      <p:sp>
        <p:nvSpPr>
          <p:cNvPr id="10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학생포트폴리오 경진대회 현황</a:t>
            </a:r>
            <a:endParaRPr lang="ko-KR" altLang="en-US" dirty="0"/>
          </a:p>
        </p:txBody>
      </p:sp>
      <p:sp>
        <p:nvSpPr>
          <p:cNvPr id="40967" name="슬라이드 번호 개체 틀 7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81FE87-DE4E-426A-A6EF-FC0E46AD5E9C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1619672" y="2437185"/>
            <a:ext cx="119295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000" b="1" dirty="0" smtClean="0">
                <a:latin typeface="+mn-ea"/>
                <a:ea typeface="+mn-ea"/>
              </a:rPr>
              <a:t>7</a:t>
            </a:r>
            <a:r>
              <a:rPr lang="ko-KR" altLang="en-US" sz="2000" b="1" dirty="0" smtClean="0">
                <a:latin typeface="+mn-ea"/>
                <a:ea typeface="+mn-ea"/>
              </a:rPr>
              <a:t>회 </a:t>
            </a:r>
            <a:r>
              <a:rPr lang="ko-KR" altLang="en-US" sz="2000" b="1" dirty="0">
                <a:latin typeface="+mn-ea"/>
                <a:ea typeface="+mn-ea"/>
              </a:rPr>
              <a:t>대회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00192" y="2488352"/>
            <a:ext cx="1192955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2000" b="1" dirty="0" smtClean="0">
                <a:latin typeface="+mn-ea"/>
                <a:ea typeface="+mn-ea"/>
              </a:rPr>
              <a:t>8</a:t>
            </a:r>
            <a:r>
              <a:rPr lang="ko-KR" altLang="en-US" sz="2000" b="1" dirty="0" smtClean="0">
                <a:latin typeface="+mn-ea"/>
                <a:ea typeface="+mn-ea"/>
              </a:rPr>
              <a:t>회 </a:t>
            </a:r>
            <a:r>
              <a:rPr lang="ko-KR" altLang="en-US" sz="2000" b="1" dirty="0">
                <a:latin typeface="+mn-ea"/>
                <a:ea typeface="+mn-ea"/>
              </a:rPr>
              <a:t>대회</a:t>
            </a:r>
          </a:p>
        </p:txBody>
      </p:sp>
      <p:graphicFrame>
        <p:nvGraphicFramePr>
          <p:cNvPr id="30" name="차트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905722"/>
              </p:ext>
            </p:extLst>
          </p:nvPr>
        </p:nvGraphicFramePr>
        <p:xfrm>
          <a:off x="4716016" y="2996952"/>
          <a:ext cx="399593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차트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562804"/>
              </p:ext>
            </p:extLst>
          </p:nvPr>
        </p:nvGraphicFramePr>
        <p:xfrm>
          <a:off x="159256" y="3068960"/>
          <a:ext cx="45720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/>
              <a:t>학생포트폴리오 경진대회 추진 </a:t>
            </a:r>
            <a:r>
              <a:rPr lang="ko-KR" altLang="en-US" dirty="0" smtClean="0"/>
              <a:t>일정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582613" y="2698750"/>
            <a:ext cx="1797050" cy="628650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참가신청서  접수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582613" y="3417888"/>
            <a:ext cx="1797050" cy="630237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포트폴리오 제출기간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903288" y="1273175"/>
            <a:ext cx="3100387" cy="493713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 dirty="0">
                <a:latin typeface="HY헤드라인M" pitchFamily="18" charset="-127"/>
                <a:ea typeface="HY헤드라인M" pitchFamily="18" charset="-127"/>
              </a:rPr>
              <a:t>추진내용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513263" y="1239838"/>
            <a:ext cx="3786187" cy="493712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 dirty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kumimoji="0"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정</a:t>
            </a:r>
            <a:r>
              <a:rPr kumimoji="0"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예정</a:t>
            </a:r>
            <a:r>
              <a:rPr kumimoji="0"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502150" y="2684463"/>
            <a:ext cx="3786188" cy="64293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6</a:t>
            </a:r>
            <a:r>
              <a:rPr lang="ko-KR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월 </a:t>
            </a: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~ 7</a:t>
            </a:r>
            <a:r>
              <a:rPr lang="ko-KR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월 </a:t>
            </a: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각 </a:t>
            </a:r>
            <a:r>
              <a:rPr lang="ko-KR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거점센터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539750" y="4135438"/>
            <a:ext cx="1820863" cy="1200150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포트폴리오 심사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539750" y="5416550"/>
            <a:ext cx="1838325" cy="647700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포트폴리오 시상식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 및 전시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505325" y="3405188"/>
            <a:ext cx="3786188" cy="642937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8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월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~ 9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월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각 </a:t>
            </a:r>
            <a:r>
              <a:rPr lang="ko-KR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거점센터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4502150" y="4124325"/>
            <a:ext cx="3786188" cy="611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1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차 심사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 9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월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30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일까지 완료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거점센터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4502150" y="4843463"/>
            <a:ext cx="3786188" cy="50006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2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차 심사 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 10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월 말까지 완료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공인원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4502150" y="5416550"/>
            <a:ext cx="3786188" cy="647700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11</a:t>
            </a:r>
            <a:r>
              <a:rPr lang="ko-KR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월 </a:t>
            </a: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27</a:t>
            </a:r>
            <a:r>
              <a:rPr lang="ko-KR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일</a:t>
            </a: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E2 </a:t>
            </a:r>
            <a:r>
              <a:rPr lang="en-US" altLang="ko-KR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Festa </a:t>
            </a:r>
            <a:r>
              <a:rPr lang="ko-KR" altLang="en-US" sz="14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기간 중 </a:t>
            </a:r>
            <a:r>
              <a:rPr lang="ko-KR" altLang="en-US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예정</a:t>
            </a:r>
            <a:r>
              <a:rPr lang="en-US" altLang="ko-KR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  <a:endParaRPr lang="en-US" altLang="ko-KR" sz="1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pic>
        <p:nvPicPr>
          <p:cNvPr id="23566" name="Picture 2" descr="D:\MyData\[Myfolder] 자료.Audio&amp;Image\윤디자인\ClipArt\입체버튼\CJ0048_2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13" y="1201738"/>
            <a:ext cx="6731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모서리가 둥근 직사각형 22"/>
          <p:cNvSpPr/>
          <p:nvPr/>
        </p:nvSpPr>
        <p:spPr>
          <a:xfrm>
            <a:off x="539552" y="6215063"/>
            <a:ext cx="2500313" cy="2857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>
                <a:solidFill>
                  <a:schemeClr val="tx1"/>
                </a:solidFill>
                <a:latin typeface="+mj-ea"/>
                <a:ea typeface="+mj-ea"/>
              </a:rPr>
              <a:t>※ </a:t>
            </a:r>
            <a:r>
              <a:rPr kumimoji="0" lang="ko-KR" altLang="en-US" sz="1100" b="1" dirty="0">
                <a:solidFill>
                  <a:schemeClr val="tx1"/>
                </a:solidFill>
                <a:latin typeface="+mj-ea"/>
                <a:ea typeface="+mj-ea"/>
              </a:rPr>
              <a:t>진행일정은 변경될 수 있습니다</a:t>
            </a:r>
            <a:r>
              <a:rPr kumimoji="0" lang="en-US" altLang="ko-KR" sz="1100" b="1" dirty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endParaRPr kumimoji="0"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0498" name="슬라이드 번호 개체 틀 18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C1560F-A6EC-4F0B-A18A-2D73A649BB9C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579438" y="1989138"/>
            <a:ext cx="1800225" cy="614362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600" b="1" dirty="0">
                <a:latin typeface="HY헤드라인M" pitchFamily="18" charset="-127"/>
                <a:ea typeface="HY헤드라인M" pitchFamily="18" charset="-127"/>
              </a:rPr>
              <a:t>경진대회 설명회</a:t>
            </a:r>
            <a:endParaRPr kumimoji="0" lang="en-US" altLang="ko-KR" sz="16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4530725" y="1989138"/>
            <a:ext cx="3786188" cy="61436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1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차 설명회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공인원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주관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추진일정 등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</a:p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2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차 설명회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: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거점센터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주관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추진일정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, </a:t>
            </a:r>
            <a:r>
              <a:rPr lang="ko-KR" alt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방식 등</a:t>
            </a:r>
            <a:r>
              <a:rPr lang="en-US" altLang="ko-KR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</a:p>
        </p:txBody>
      </p:sp>
      <p:sp>
        <p:nvSpPr>
          <p:cNvPr id="21" name="모서리가 둥근 직사각형 20"/>
          <p:cNvSpPr/>
          <p:nvPr/>
        </p:nvSpPr>
        <p:spPr>
          <a:xfrm>
            <a:off x="2487613" y="2698750"/>
            <a:ext cx="1797050" cy="628650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 err="1">
                <a:latin typeface="HY헤드라인M" pitchFamily="18" charset="-127"/>
                <a:ea typeface="HY헤드라인M" pitchFamily="18" charset="-127"/>
              </a:rPr>
              <a:t>거점센터별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 공문 발송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참가신청서 배포</a:t>
            </a: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접수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2487613" y="3417888"/>
            <a:ext cx="1797050" cy="630237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출품편수제한 등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 각 거점에서 결정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2444750" y="4135438"/>
            <a:ext cx="1820863" cy="1200150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심사 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분야별 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편 선별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거점센터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차 심사 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수상작 결정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1400" b="1" dirty="0" smtClean="0">
                <a:latin typeface="HY헤드라인M" pitchFamily="18" charset="-127"/>
                <a:ea typeface="HY헤드라인M" pitchFamily="18" charset="-127"/>
              </a:rPr>
              <a:t>공인원</a:t>
            </a:r>
            <a:r>
              <a:rPr kumimoji="0" lang="en-US" altLang="ko-KR" sz="1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26" name="모서리가 둥근 직사각형 25"/>
          <p:cNvSpPr/>
          <p:nvPr/>
        </p:nvSpPr>
        <p:spPr>
          <a:xfrm>
            <a:off x="2444750" y="5416550"/>
            <a:ext cx="1838325" cy="647700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포트폴리오 시상식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2484438" y="1989138"/>
            <a:ext cx="1800225" cy="614362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차 설명회 부터 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400" b="1" dirty="0" err="1">
                <a:latin typeface="HY헤드라인M" pitchFamily="18" charset="-127"/>
                <a:ea typeface="HY헤드라인M" pitchFamily="18" charset="-127"/>
              </a:rPr>
              <a:t>거점센터별</a:t>
            </a:r>
            <a:r>
              <a:rPr kumimoji="0" lang="ko-KR" altLang="en-US" sz="1400" b="1" dirty="0">
                <a:latin typeface="HY헤드라인M" pitchFamily="18" charset="-127"/>
                <a:ea typeface="HY헤드라인M" pitchFamily="18" charset="-127"/>
              </a:rPr>
              <a:t> 운용</a:t>
            </a:r>
            <a:endParaRPr kumimoji="0" lang="en-US" altLang="ko-KR" sz="1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ko-KR" altLang="en-US" dirty="0" smtClean="0"/>
              <a:t>포트폴리오 제출</a:t>
            </a:r>
            <a:r>
              <a:rPr lang="en-US" altLang="ko-KR" dirty="0" smtClean="0"/>
              <a:t>(</a:t>
            </a:r>
            <a:r>
              <a:rPr lang="ko-KR" altLang="en-US" dirty="0" smtClean="0"/>
              <a:t>참가신청서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903288" y="2149475"/>
            <a:ext cx="1668462" cy="485775"/>
          </a:xfrm>
          <a:prstGeom prst="roundRect">
            <a:avLst/>
          </a:prstGeom>
          <a:solidFill>
            <a:srgbClr val="AA501E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dirty="0">
                <a:latin typeface="HY헤드라인M" pitchFamily="18" charset="-127"/>
                <a:ea typeface="HY헤드라인M" pitchFamily="18" charset="-127"/>
              </a:rPr>
              <a:t>제출서류</a:t>
            </a:r>
            <a:endParaRPr kumimoji="0" lang="en-US" altLang="ko-KR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903288" y="1443038"/>
            <a:ext cx="1668462" cy="493712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2000" b="1" dirty="0">
                <a:latin typeface="HY헤드라인M" pitchFamily="18" charset="-127"/>
                <a:ea typeface="HY헤드라인M" pitchFamily="18" charset="-127"/>
              </a:rPr>
              <a:t>기 간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071813" y="1428750"/>
            <a:ext cx="4929187" cy="493713"/>
          </a:xfrm>
          <a:prstGeom prst="roundRect">
            <a:avLst/>
          </a:prstGeom>
          <a:solidFill>
            <a:schemeClr val="bg2">
              <a:lumMod val="25000"/>
            </a:schemeClr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kumimoji="0"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0" lang="en-US" altLang="ko-KR" sz="2000" b="1" dirty="0" smtClean="0">
                <a:latin typeface="HY헤드라인M" pitchFamily="18" charset="-127"/>
                <a:ea typeface="HY헤드라인M" pitchFamily="18" charset="-127"/>
              </a:rPr>
              <a:t>~ 7</a:t>
            </a:r>
            <a:r>
              <a:rPr kumimoji="0" lang="ko-KR" altLang="en-US" sz="20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kumimoji="0" lang="en-US" altLang="ko-KR" sz="20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2000" b="1" dirty="0">
                <a:latin typeface="HY헤드라인M" pitchFamily="18" charset="-127"/>
                <a:ea typeface="HY헤드라인M" pitchFamily="18" charset="-127"/>
              </a:rPr>
              <a:t>각 거점센터 </a:t>
            </a:r>
            <a:endParaRPr kumimoji="0"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928688" y="314325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76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공학교육혁신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(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연구</a:t>
            </a:r>
            <a:r>
              <a:rPr lang="en-US" altLang="ko-KR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)</a:t>
            </a:r>
          </a:p>
          <a:p>
            <a:pPr marL="176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센터장</a:t>
            </a: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 확인서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928688" y="3714750"/>
            <a:ext cx="1643062" cy="500063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176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정보제공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활용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marL="1762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동의서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모서리가 둥근 직사각형 23"/>
          <p:cNvSpPr/>
          <p:nvPr/>
        </p:nvSpPr>
        <p:spPr>
          <a:xfrm>
            <a:off x="928688" y="4286250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윤리강령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5" name="모서리가 둥근 직사각형 24"/>
          <p:cNvSpPr/>
          <p:nvPr/>
        </p:nvSpPr>
        <p:spPr>
          <a:xfrm>
            <a:off x="928688" y="4714875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서약서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928688" y="5143500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>
                <a:latin typeface="HY헤드라인M" pitchFamily="18" charset="-127"/>
                <a:ea typeface="HY헤드라인M" pitchFamily="18" charset="-127"/>
              </a:rPr>
              <a:t>이력서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928688" y="5572125"/>
            <a:ext cx="1643062" cy="357188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</a:t>
            </a:r>
            <a:r>
              <a:rPr kumimoji="0" lang="ko-KR" altLang="en-US" sz="1200" b="1" dirty="0" err="1">
                <a:latin typeface="HY헤드라인M" pitchFamily="18" charset="-127"/>
                <a:ea typeface="HY헤드라인M" pitchFamily="18" charset="-127"/>
              </a:rPr>
              <a:t>요약본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928688" y="2711450"/>
            <a:ext cx="2995612" cy="357188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견고딕" pitchFamily="18" charset="-127"/>
                <a:ea typeface="HY견고딕" pitchFamily="18" charset="-127"/>
                <a:cs typeface="한컴바탕" pitchFamily="18" charset="-127"/>
              </a:rPr>
              <a:t>참가신청서</a:t>
            </a:r>
            <a:endParaRPr lang="en-US" altLang="ko-KR" sz="1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견고딕" pitchFamily="18" charset="-127"/>
              <a:ea typeface="HY견고딕" pitchFamily="18" charset="-127"/>
              <a:cs typeface="한컴바탕" pitchFamily="18" charset="-127"/>
            </a:endParaRPr>
          </a:p>
        </p:txBody>
      </p:sp>
      <p:pic>
        <p:nvPicPr>
          <p:cNvPr id="24589" name="Picture 2" descr="D:\MyData\[Myfolder] 자료.Audio&amp;Image\윤디자인\ClipArt\입체버튼\CJ0048_2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428750"/>
            <a:ext cx="531813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슬라이드 번호 개체 틀 1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B78FFC-3D6E-48C5-B54C-49CBD19B5870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935038" y="6021388"/>
            <a:ext cx="1643062" cy="576262"/>
          </a:xfrm>
          <a:prstGeom prst="roundRect">
            <a:avLst/>
          </a:prstGeom>
          <a:solidFill>
            <a:srgbClr val="264C00"/>
          </a:solidFill>
          <a:ln w="127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  </a:t>
            </a: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인쇄물 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indent="1809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latin typeface="HY헤드라인M" pitchFamily="18" charset="-127"/>
                <a:ea typeface="HY헤드라인M" pitchFamily="18" charset="-127"/>
              </a:rPr>
              <a:t>    or e-</a:t>
            </a:r>
            <a:r>
              <a:rPr kumimoji="0" lang="ko-KR" altLang="en-US" sz="1200" b="1" dirty="0">
                <a:latin typeface="HY헤드라인M" pitchFamily="18" charset="-127"/>
                <a:ea typeface="HY헤드라인M" pitchFamily="18" charset="-127"/>
              </a:rPr>
              <a:t>포트폴리오</a:t>
            </a:r>
            <a:endParaRPr kumimoji="0" lang="en-US" altLang="ko-KR" sz="1200" b="1" dirty="0"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32157"/>
            <a:ext cx="3024336" cy="42773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광장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7259</TotalTime>
  <Words>1820</Words>
  <Application>Microsoft Office PowerPoint</Application>
  <PresentationFormat>화면 슬라이드 쇼(4:3)</PresentationFormat>
  <Paragraphs>368</Paragraphs>
  <Slides>28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광장</vt:lpstr>
      <vt:lpstr>제9회 학생포트폴리오 경진대회</vt:lpstr>
      <vt:lpstr>순서</vt:lpstr>
      <vt:lpstr>경진대회 배경 및 목적</vt:lpstr>
      <vt:lpstr>참가 자격</vt:lpstr>
      <vt:lpstr>참가분야(4년제 대학)</vt:lpstr>
      <vt:lpstr>참가분야(2,3년제 대학)</vt:lpstr>
      <vt:lpstr>학생포트폴리오 경진대회 현황</vt:lpstr>
      <vt:lpstr>학생포트폴리오 경진대회 추진 일정</vt:lpstr>
      <vt:lpstr>포트폴리오 제출(참가신청서)</vt:lpstr>
      <vt:lpstr>포트폴리오 제출(확인서)</vt:lpstr>
      <vt:lpstr>포트폴리오 제출(정보 제공/활용 동의서)</vt:lpstr>
      <vt:lpstr>포트폴리오 제출(윤리강령)</vt:lpstr>
      <vt:lpstr>포트폴리오 제출(서약서)</vt:lpstr>
      <vt:lpstr>포트폴리오 제출(이력서/요약본/인쇄물)</vt:lpstr>
      <vt:lpstr>본선 심사방법</vt:lpstr>
      <vt:lpstr>본선 심사방법</vt:lpstr>
      <vt:lpstr>본선 심사방법</vt:lpstr>
      <vt:lpstr>포상내역 및 결과발표</vt:lpstr>
      <vt:lpstr>유의사항</vt:lpstr>
      <vt:lpstr>포트폴리오 구성 예</vt:lpstr>
      <vt:lpstr>포트폴리오 구성 예</vt:lpstr>
      <vt:lpstr>경진대회 심사총평 요약</vt:lpstr>
      <vt:lpstr>경진대회 심사총평 요약</vt:lpstr>
      <vt:lpstr> 경진대회 심사총평 요약</vt:lpstr>
      <vt:lpstr>경진대회 심사총평 요약</vt:lpstr>
      <vt:lpstr>경진대회 심사총평 요약</vt:lpstr>
      <vt:lpstr>경진대회 심사총평 요약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phj</cp:lastModifiedBy>
  <cp:revision>649</cp:revision>
  <cp:lastPrinted>2015-03-11T01:08:34Z</cp:lastPrinted>
  <dcterms:created xsi:type="dcterms:W3CDTF">2009-06-16T08:52:28Z</dcterms:created>
  <dcterms:modified xsi:type="dcterms:W3CDTF">2015-03-23T06:40:16Z</dcterms:modified>
</cp:coreProperties>
</file>